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24384000" cy="16264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3124200" y="-38100"/>
            <a:ext cx="18135600" cy="120966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7950200" y="1104900"/>
            <a:ext cx="17259302" cy="11506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15681340" y="7035800"/>
            <a:ext cx="8396678" cy="5600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3048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hyperlink" Target="https://narnolddd.github.io/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2.png"/><Relationship Id="rId5" Type="http://schemas.openxmlformats.org/officeDocument/2006/relationships/image" Target="../media/image6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2.png"/><Relationship Id="rId5" Type="http://schemas.openxmlformats.org/officeDocument/2006/relationships/image" Target="../media/image6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2.png"/><Relationship Id="rId5" Type="http://schemas.openxmlformats.org/officeDocument/2006/relationships/image" Target="../media/image6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2.png"/><Relationship Id="rId5" Type="http://schemas.openxmlformats.org/officeDocument/2006/relationships/image" Target="../media/image6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2.png"/><Relationship Id="rId5" Type="http://schemas.openxmlformats.org/officeDocument/2006/relationships/image" Target="../media/image6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"/><Relationship Id="rId3" Type="http://schemas.openxmlformats.org/officeDocument/2006/relationships/image" Target="../media/image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8.t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9.tif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tif"/><Relationship Id="rId3" Type="http://schemas.openxmlformats.org/officeDocument/2006/relationships/image" Target="../media/image12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tif"/><Relationship Id="rId6" Type="http://schemas.openxmlformats.org/officeDocument/2006/relationships/image" Target="../media/image5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2.png"/><Relationship Id="rId5" Type="http://schemas.openxmlformats.org/officeDocument/2006/relationships/image" Target="../media/image6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2.png"/><Relationship Id="rId5" Type="http://schemas.openxmlformats.org/officeDocument/2006/relationships/image" Target="../media/image6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2.png"/><Relationship Id="rId5" Type="http://schemas.openxmlformats.org/officeDocument/2006/relationships/image" Target="../media/image6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2.png"/><Relationship Id="rId5" Type="http://schemas.openxmlformats.org/officeDocument/2006/relationships/image" Target="../media/image6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creenshot 2020-01-19 at 12.04.04.png" descr="Screenshot 2020-01-19 at 12.04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943297">
            <a:off x="8962499" y="6993675"/>
            <a:ext cx="16517760" cy="10390205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DMSN Tutorial 1: Networks and Random Graph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DMSN Tutorial 1: Networks and Random Graphs</a:t>
            </a:r>
          </a:p>
        </p:txBody>
      </p:sp>
      <p:sp>
        <p:nvSpPr>
          <p:cNvPr id="121" name="Naomi Arnold…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759459">
              <a:defRPr sz="4968"/>
            </a:pPr>
            <a:r>
              <a:t>Naomi Arnold</a:t>
            </a:r>
          </a:p>
          <a:p>
            <a:pPr defTabSz="759459">
              <a:defRPr sz="4968"/>
            </a:pPr>
            <a:r>
              <a:rPr u="sng">
                <a:hlinkClick r:id="rId3" invalidUrl="" action="" tgtFrame="" tooltip="" history="1" highlightClick="0" endSnd="0"/>
              </a:rPr>
              <a:t>https://narnolddd.github.io/</a:t>
            </a:r>
          </a:p>
        </p:txBody>
      </p:sp>
      <p:sp>
        <p:nvSpPr>
          <p:cNvPr id="122" name="Slide Number"/>
          <p:cNvSpPr txBox="1"/>
          <p:nvPr>
            <p:ph type="sldNum" sz="quarter" idx="4294967295"/>
          </p:nvPr>
        </p:nvSpPr>
        <p:spPr>
          <a:xfrm>
            <a:off x="12043765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Degree distrib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Degree distribution</a:t>
            </a:r>
          </a:p>
        </p:txBody>
      </p:sp>
      <p:sp>
        <p:nvSpPr>
          <p:cNvPr id="216" name="The degree distribution P(k) is the proportion of nodes with degree equal to k"/>
          <p:cNvSpPr txBox="1"/>
          <p:nvPr/>
        </p:nvSpPr>
        <p:spPr>
          <a:xfrm>
            <a:off x="679249" y="2808042"/>
            <a:ext cx="12241129" cy="2873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 sz="6000"/>
            </a:pPr>
            <a:r>
              <a:t>The degree distribution </a:t>
            </a:r>
            <a:r>
              <a:rPr b="1"/>
              <a:t>P(k)</a:t>
            </a:r>
            <a:r>
              <a:t> is the proportion of nodes with degree </a:t>
            </a:r>
            <a:r>
              <a:rPr b="1"/>
              <a:t>equal to k</a:t>
            </a:r>
          </a:p>
        </p:txBody>
      </p:sp>
      <p:grpSp>
        <p:nvGrpSpPr>
          <p:cNvPr id="224" name="Group"/>
          <p:cNvGrpSpPr/>
          <p:nvPr/>
        </p:nvGrpSpPr>
        <p:grpSpPr>
          <a:xfrm>
            <a:off x="13664480" y="2928968"/>
            <a:ext cx="10289080" cy="9079900"/>
            <a:chOff x="0" y="5554"/>
            <a:chExt cx="10289078" cy="9079899"/>
          </a:xfrm>
        </p:grpSpPr>
        <p:sp>
          <p:nvSpPr>
            <p:cNvPr id="217" name="Line"/>
            <p:cNvSpPr/>
            <p:nvPr/>
          </p:nvSpPr>
          <p:spPr>
            <a:xfrm flipV="1">
              <a:off x="2547672" y="1767263"/>
              <a:ext cx="5281440" cy="5605817"/>
            </a:xfrm>
            <a:prstGeom prst="line">
              <a:avLst/>
            </a:prstGeom>
            <a:noFill/>
            <a:ln w="165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8" name="Line"/>
            <p:cNvSpPr/>
            <p:nvPr/>
          </p:nvSpPr>
          <p:spPr>
            <a:xfrm flipH="1" flipV="1">
              <a:off x="2430666" y="2187788"/>
              <a:ext cx="5515452" cy="4764767"/>
            </a:xfrm>
            <a:prstGeom prst="line">
              <a:avLst/>
            </a:prstGeom>
            <a:noFill/>
            <a:ln w="165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19" name="Line"/>
            <p:cNvSpPr/>
            <p:nvPr/>
          </p:nvSpPr>
          <p:spPr>
            <a:xfrm flipV="1">
              <a:off x="1601632" y="2996834"/>
              <a:ext cx="1" cy="3828026"/>
            </a:xfrm>
            <a:prstGeom prst="line">
              <a:avLst/>
            </a:prstGeom>
            <a:noFill/>
            <a:ln w="165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220" name="naomi.jpg" descr="naomi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16665" y="6144502"/>
              <a:ext cx="2935639" cy="29356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1" name="laurissa.jpg" descr="laurissa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54008"/>
              <a:ext cx="2763676" cy="29356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2" name="mathieu.png" descr="mathieu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353441" y="5866038"/>
              <a:ext cx="2935638" cy="3219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3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502565" y="5554"/>
              <a:ext cx="3232547" cy="32325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36" name="Group"/>
          <p:cNvGrpSpPr/>
          <p:nvPr/>
        </p:nvGrpSpPr>
        <p:grpSpPr>
          <a:xfrm>
            <a:off x="1196156" y="5847982"/>
            <a:ext cx="9480152" cy="7638803"/>
            <a:chOff x="0" y="0"/>
            <a:chExt cx="9480151" cy="7638801"/>
          </a:xfrm>
        </p:grpSpPr>
        <p:sp>
          <p:nvSpPr>
            <p:cNvPr id="225" name="Line"/>
            <p:cNvSpPr/>
            <p:nvPr/>
          </p:nvSpPr>
          <p:spPr>
            <a:xfrm flipV="1">
              <a:off x="1936429" y="329165"/>
              <a:ext cx="1" cy="6111766"/>
            </a:xfrm>
            <a:prstGeom prst="line">
              <a:avLst/>
            </a:prstGeom>
            <a:noFill/>
            <a:ln w="889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6" name="Line"/>
            <p:cNvSpPr/>
            <p:nvPr/>
          </p:nvSpPr>
          <p:spPr>
            <a:xfrm>
              <a:off x="1899621" y="6404121"/>
              <a:ext cx="7157022" cy="1"/>
            </a:xfrm>
            <a:prstGeom prst="line">
              <a:avLst/>
            </a:prstGeom>
            <a:noFill/>
            <a:ln w="889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7" name="Rectangle"/>
            <p:cNvSpPr/>
            <p:nvPr/>
          </p:nvSpPr>
          <p:spPr>
            <a:xfrm>
              <a:off x="3280289" y="3889791"/>
              <a:ext cx="1270001" cy="2527600"/>
            </a:xfrm>
            <a:prstGeom prst="rect">
              <a:avLst/>
            </a:prstGeom>
            <a:solidFill>
              <a:schemeClr val="accent1"/>
            </a:solidFill>
            <a:ln w="889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8" name="Rectangle"/>
            <p:cNvSpPr/>
            <p:nvPr/>
          </p:nvSpPr>
          <p:spPr>
            <a:xfrm>
              <a:off x="4590753" y="3872850"/>
              <a:ext cx="1270001" cy="2544540"/>
            </a:xfrm>
            <a:prstGeom prst="rect">
              <a:avLst/>
            </a:prstGeom>
            <a:solidFill>
              <a:schemeClr val="accent1"/>
            </a:solidFill>
            <a:ln w="889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29" name="k"/>
            <p:cNvSpPr txBox="1"/>
            <p:nvPr/>
          </p:nvSpPr>
          <p:spPr>
            <a:xfrm>
              <a:off x="9001361" y="6780921"/>
              <a:ext cx="478791" cy="857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/>
              </a:lvl1pPr>
            </a:lstStyle>
            <a:p>
              <a:pPr/>
              <a:r>
                <a:t>k</a:t>
              </a:r>
            </a:p>
          </p:txBody>
        </p:sp>
        <p:sp>
          <p:nvSpPr>
            <p:cNvPr id="230" name="P(k)"/>
            <p:cNvSpPr txBox="1"/>
            <p:nvPr/>
          </p:nvSpPr>
          <p:spPr>
            <a:xfrm>
              <a:off x="0" y="0"/>
              <a:ext cx="1278256" cy="857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/>
              </a:lvl1pPr>
            </a:lstStyle>
            <a:p>
              <a:pPr/>
              <a:r>
                <a:t>P(k)</a:t>
              </a:r>
            </a:p>
          </p:txBody>
        </p:sp>
        <p:sp>
          <p:nvSpPr>
            <p:cNvPr id="231" name="0"/>
            <p:cNvSpPr txBox="1"/>
            <p:nvPr/>
          </p:nvSpPr>
          <p:spPr>
            <a:xfrm>
              <a:off x="2361150" y="6312897"/>
              <a:ext cx="467361" cy="857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/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232" name="1"/>
            <p:cNvSpPr txBox="1"/>
            <p:nvPr/>
          </p:nvSpPr>
          <p:spPr>
            <a:xfrm>
              <a:off x="3681609" y="6312897"/>
              <a:ext cx="467361" cy="857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/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33" name="2"/>
            <p:cNvSpPr txBox="1"/>
            <p:nvPr/>
          </p:nvSpPr>
          <p:spPr>
            <a:xfrm>
              <a:off x="4992073" y="6312897"/>
              <a:ext cx="467361" cy="857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/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234" name="1/2"/>
            <p:cNvSpPr txBox="1"/>
            <p:nvPr/>
          </p:nvSpPr>
          <p:spPr>
            <a:xfrm>
              <a:off x="742956" y="3449500"/>
              <a:ext cx="1056006" cy="857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/>
              </a:lvl1pPr>
            </a:lstStyle>
            <a:p>
              <a:pPr/>
              <a:r>
                <a:t>1/2</a:t>
              </a:r>
            </a:p>
          </p:txBody>
        </p:sp>
        <p:sp>
          <p:nvSpPr>
            <p:cNvPr id="235" name="1"/>
            <p:cNvSpPr txBox="1"/>
            <p:nvPr/>
          </p:nvSpPr>
          <p:spPr>
            <a:xfrm>
              <a:off x="1037278" y="875607"/>
              <a:ext cx="467361" cy="857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/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23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Degree distrib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Degree distribution</a:t>
            </a:r>
          </a:p>
        </p:txBody>
      </p:sp>
      <p:sp>
        <p:nvSpPr>
          <p:cNvPr id="240" name="… but it’s common to look at the proportion of nodes with degree greater than or equal to k"/>
          <p:cNvSpPr txBox="1"/>
          <p:nvPr/>
        </p:nvSpPr>
        <p:spPr>
          <a:xfrm>
            <a:off x="679249" y="2820742"/>
            <a:ext cx="12241129" cy="2848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 sz="6000"/>
            </a:pPr>
            <a:r>
              <a:t>… but it’s common to look at the proportion of nodes with degree </a:t>
            </a:r>
            <a:r>
              <a:rPr b="1"/>
              <a:t>greater than or equal to k</a:t>
            </a:r>
          </a:p>
        </p:txBody>
      </p:sp>
      <p:grpSp>
        <p:nvGrpSpPr>
          <p:cNvPr id="248" name="Group"/>
          <p:cNvGrpSpPr/>
          <p:nvPr/>
        </p:nvGrpSpPr>
        <p:grpSpPr>
          <a:xfrm>
            <a:off x="13664480" y="3077422"/>
            <a:ext cx="10289080" cy="8931446"/>
            <a:chOff x="0" y="0"/>
            <a:chExt cx="10289078" cy="8931445"/>
          </a:xfrm>
        </p:grpSpPr>
        <p:sp>
          <p:nvSpPr>
            <p:cNvPr id="241" name="Line"/>
            <p:cNvSpPr/>
            <p:nvPr/>
          </p:nvSpPr>
          <p:spPr>
            <a:xfrm flipV="1">
              <a:off x="2547672" y="1613254"/>
              <a:ext cx="5281440" cy="5605818"/>
            </a:xfrm>
            <a:prstGeom prst="line">
              <a:avLst/>
            </a:prstGeom>
            <a:noFill/>
            <a:ln w="165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2" name="Line"/>
            <p:cNvSpPr/>
            <p:nvPr/>
          </p:nvSpPr>
          <p:spPr>
            <a:xfrm flipH="1" flipV="1">
              <a:off x="2430666" y="2033779"/>
              <a:ext cx="5515452" cy="4764768"/>
            </a:xfrm>
            <a:prstGeom prst="line">
              <a:avLst/>
            </a:prstGeom>
            <a:noFill/>
            <a:ln w="165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43" name="Line"/>
            <p:cNvSpPr/>
            <p:nvPr/>
          </p:nvSpPr>
          <p:spPr>
            <a:xfrm flipV="1">
              <a:off x="1601632" y="2842825"/>
              <a:ext cx="1" cy="3828026"/>
            </a:xfrm>
            <a:prstGeom prst="line">
              <a:avLst/>
            </a:prstGeom>
            <a:noFill/>
            <a:ln w="165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244" name="naomi.jpg" descr="naomi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16665" y="5990494"/>
              <a:ext cx="2935639" cy="29356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5" name="laurissa.jpg" descr="laurissa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763676" cy="29356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6" name="mathieu.png" descr="mathieu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353441" y="5712029"/>
              <a:ext cx="2935638" cy="32194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7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455762" y="24790"/>
              <a:ext cx="3232547" cy="32325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61" name="Group"/>
          <p:cNvGrpSpPr/>
          <p:nvPr/>
        </p:nvGrpSpPr>
        <p:grpSpPr>
          <a:xfrm>
            <a:off x="1835283" y="6177148"/>
            <a:ext cx="9871631" cy="8150696"/>
            <a:chOff x="1058862" y="329165"/>
            <a:chExt cx="9871629" cy="8150695"/>
          </a:xfrm>
        </p:grpSpPr>
        <p:sp>
          <p:nvSpPr>
            <p:cNvPr id="249" name="Rectangle"/>
            <p:cNvSpPr/>
            <p:nvPr/>
          </p:nvSpPr>
          <p:spPr>
            <a:xfrm>
              <a:off x="2379565" y="1339493"/>
              <a:ext cx="1270001" cy="5077898"/>
            </a:xfrm>
            <a:prstGeom prst="rect">
              <a:avLst/>
            </a:prstGeom>
            <a:solidFill>
              <a:schemeClr val="accent1"/>
            </a:solidFill>
            <a:ln w="889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0" name="Line"/>
            <p:cNvSpPr/>
            <p:nvPr/>
          </p:nvSpPr>
          <p:spPr>
            <a:xfrm flipV="1">
              <a:off x="2356164" y="329165"/>
              <a:ext cx="1" cy="6111766"/>
            </a:xfrm>
            <a:prstGeom prst="line">
              <a:avLst/>
            </a:prstGeom>
            <a:noFill/>
            <a:ln w="889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1" name="Line"/>
            <p:cNvSpPr/>
            <p:nvPr/>
          </p:nvSpPr>
          <p:spPr>
            <a:xfrm>
              <a:off x="2319356" y="6404121"/>
              <a:ext cx="7157022" cy="1"/>
            </a:xfrm>
            <a:prstGeom prst="line">
              <a:avLst/>
            </a:prstGeom>
            <a:noFill/>
            <a:ln w="889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2" name="Rectangle"/>
            <p:cNvSpPr/>
            <p:nvPr/>
          </p:nvSpPr>
          <p:spPr>
            <a:xfrm>
              <a:off x="3700024" y="1339493"/>
              <a:ext cx="1270001" cy="5077898"/>
            </a:xfrm>
            <a:prstGeom prst="rect">
              <a:avLst/>
            </a:prstGeom>
            <a:solidFill>
              <a:schemeClr val="accent1"/>
            </a:solidFill>
            <a:ln w="889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3" name="Rectangle"/>
            <p:cNvSpPr/>
            <p:nvPr/>
          </p:nvSpPr>
          <p:spPr>
            <a:xfrm>
              <a:off x="5010488" y="3872850"/>
              <a:ext cx="1270001" cy="2544540"/>
            </a:xfrm>
            <a:prstGeom prst="rect">
              <a:avLst/>
            </a:prstGeom>
            <a:solidFill>
              <a:schemeClr val="accent1"/>
            </a:solidFill>
            <a:ln w="889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54" name="k"/>
            <p:cNvSpPr/>
            <p:nvPr/>
          </p:nvSpPr>
          <p:spPr>
            <a:xfrm>
              <a:off x="9660491" y="720986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/>
              </a:lvl1pPr>
            </a:lstStyle>
            <a:p>
              <a:pPr/>
              <a:r>
                <a:t>k</a:t>
              </a:r>
            </a:p>
          </p:txBody>
        </p:sp>
        <p:sp>
          <p:nvSpPr>
            <p:cNvPr id="255" name="P(K&gt;k)"/>
            <p:cNvSpPr/>
            <p:nvPr/>
          </p:nvSpPr>
          <p:spPr>
            <a:xfrm>
              <a:off x="1058862" y="42894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/>
              </a:lvl1pPr>
            </a:lstStyle>
            <a:p>
              <a:pPr/>
              <a:r>
                <a:t>P(K&gt;k)</a:t>
              </a:r>
            </a:p>
          </p:txBody>
        </p:sp>
        <p:sp>
          <p:nvSpPr>
            <p:cNvPr id="256" name="0"/>
            <p:cNvSpPr/>
            <p:nvPr/>
          </p:nvSpPr>
          <p:spPr>
            <a:xfrm>
              <a:off x="3014565" y="674183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/>
              </a:lvl1pPr>
            </a:lstStyle>
            <a:p>
              <a:pPr/>
              <a:r>
                <a:t>0</a:t>
              </a:r>
            </a:p>
          </p:txBody>
        </p:sp>
        <p:sp>
          <p:nvSpPr>
            <p:cNvPr id="257" name="1"/>
            <p:cNvSpPr/>
            <p:nvPr/>
          </p:nvSpPr>
          <p:spPr>
            <a:xfrm>
              <a:off x="4335024" y="674183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/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258" name="2"/>
            <p:cNvSpPr/>
            <p:nvPr/>
          </p:nvSpPr>
          <p:spPr>
            <a:xfrm>
              <a:off x="5645488" y="674183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/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259" name="1/2"/>
            <p:cNvSpPr/>
            <p:nvPr/>
          </p:nvSpPr>
          <p:spPr>
            <a:xfrm>
              <a:off x="1690693" y="387844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/>
              </a:lvl1pPr>
            </a:lstStyle>
            <a:p>
              <a:pPr/>
              <a:r>
                <a:t>1/2</a:t>
              </a:r>
            </a:p>
          </p:txBody>
        </p:sp>
        <p:sp>
          <p:nvSpPr>
            <p:cNvPr id="260" name="1"/>
            <p:cNvSpPr/>
            <p:nvPr/>
          </p:nvSpPr>
          <p:spPr>
            <a:xfrm>
              <a:off x="1690693" y="130454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/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26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lustering Coeffici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Clustering Coefficient</a:t>
            </a:r>
          </a:p>
        </p:txBody>
      </p:sp>
      <p:grpSp>
        <p:nvGrpSpPr>
          <p:cNvPr id="268" name="Group"/>
          <p:cNvGrpSpPr/>
          <p:nvPr/>
        </p:nvGrpSpPr>
        <p:grpSpPr>
          <a:xfrm>
            <a:off x="264460" y="6173538"/>
            <a:ext cx="12735950" cy="5184127"/>
            <a:chOff x="0" y="0"/>
            <a:chExt cx="12735948" cy="5184126"/>
          </a:xfrm>
        </p:grpSpPr>
        <p:sp>
          <p:nvSpPr>
            <p:cNvPr id="265" name="Line"/>
            <p:cNvSpPr/>
            <p:nvPr/>
          </p:nvSpPr>
          <p:spPr>
            <a:xfrm flipV="1">
              <a:off x="2753590" y="814395"/>
              <a:ext cx="1185811" cy="2263307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66" name="Rectangle"/>
            <p:cNvSpPr/>
            <p:nvPr/>
          </p:nvSpPr>
          <p:spPr>
            <a:xfrm>
              <a:off x="3709837" y="0"/>
              <a:ext cx="9026112" cy="1270000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  <a:alpha val="2790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67" name="Pairs of neighbours of v that are connected"/>
            <p:cNvSpPr txBox="1"/>
            <p:nvPr/>
          </p:nvSpPr>
          <p:spPr>
            <a:xfrm>
              <a:off x="0" y="3275062"/>
              <a:ext cx="9276313" cy="19090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600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pPr/>
              <a:r>
                <a:t>Pairs of neighbours of v that are connected</a:t>
              </a:r>
            </a:p>
          </p:txBody>
        </p:sp>
      </p:grpSp>
      <p:grpSp>
        <p:nvGrpSpPr>
          <p:cNvPr id="272" name="Group"/>
          <p:cNvGrpSpPr/>
          <p:nvPr/>
        </p:nvGrpSpPr>
        <p:grpSpPr>
          <a:xfrm>
            <a:off x="3359770" y="7686660"/>
            <a:ext cx="10681725" cy="6074789"/>
            <a:chOff x="0" y="0"/>
            <a:chExt cx="10681723" cy="6074788"/>
          </a:xfrm>
        </p:grpSpPr>
        <p:sp>
          <p:nvSpPr>
            <p:cNvPr id="269" name="Rectangle"/>
            <p:cNvSpPr/>
            <p:nvPr/>
          </p:nvSpPr>
          <p:spPr>
            <a:xfrm>
              <a:off x="2145384" y="0"/>
              <a:ext cx="6390957" cy="1518821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  <a:alpha val="2790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0" name="Line"/>
            <p:cNvSpPr/>
            <p:nvPr/>
          </p:nvSpPr>
          <p:spPr>
            <a:xfrm flipH="1" flipV="1">
              <a:off x="5427110" y="1106154"/>
              <a:ext cx="1064867" cy="3083113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71" name="Possible pairs of v’s neighbours, “k(v) choose 2”"/>
            <p:cNvSpPr txBox="1"/>
            <p:nvPr/>
          </p:nvSpPr>
          <p:spPr>
            <a:xfrm>
              <a:off x="0" y="3933217"/>
              <a:ext cx="10681724" cy="21415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600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pPr/>
              <a:r>
                <a:t>Possible pairs of v’s neighbours, “k(v) choose 2”</a:t>
              </a:r>
            </a:p>
          </p:txBody>
        </p:sp>
      </p:grpSp>
      <p:sp>
        <p:nvSpPr>
          <p:cNvPr id="273" name="Slide Number"/>
          <p:cNvSpPr txBox="1"/>
          <p:nvPr>
            <p:ph type="sldNum" sz="quarter" idx="4294967295"/>
          </p:nvPr>
        </p:nvSpPr>
        <p:spPr>
          <a:xfrm>
            <a:off x="11431006" y="14005042"/>
            <a:ext cx="453238" cy="46106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4" name="Special case: if k(v) = 1 or 0,…"/>
          <p:cNvSpPr/>
          <p:nvPr/>
        </p:nvSpPr>
        <p:spPr>
          <a:xfrm>
            <a:off x="14730352" y="4777157"/>
            <a:ext cx="8493453" cy="84920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0" h="21600" fill="norm" stroke="1" extrusionOk="0">
                <a:moveTo>
                  <a:pt x="10685" y="0"/>
                </a:moveTo>
                <a:cubicBezTo>
                  <a:pt x="9798" y="0"/>
                  <a:pt x="9001" y="498"/>
                  <a:pt x="8605" y="1300"/>
                </a:cubicBezTo>
                <a:lnTo>
                  <a:pt x="248" y="18197"/>
                </a:lnTo>
                <a:cubicBezTo>
                  <a:pt x="-115" y="18931"/>
                  <a:pt x="-79" y="19786"/>
                  <a:pt x="348" y="20484"/>
                </a:cubicBezTo>
                <a:cubicBezTo>
                  <a:pt x="775" y="21183"/>
                  <a:pt x="1515" y="21600"/>
                  <a:pt x="2327" y="21600"/>
                </a:cubicBezTo>
                <a:lnTo>
                  <a:pt x="19042" y="21600"/>
                </a:lnTo>
                <a:cubicBezTo>
                  <a:pt x="19853" y="21600"/>
                  <a:pt x="20593" y="21183"/>
                  <a:pt x="21020" y="20484"/>
                </a:cubicBezTo>
                <a:cubicBezTo>
                  <a:pt x="21447" y="19786"/>
                  <a:pt x="21485" y="18931"/>
                  <a:pt x="21122" y="18197"/>
                </a:cubicBezTo>
                <a:lnTo>
                  <a:pt x="12765" y="1300"/>
                </a:lnTo>
                <a:cubicBezTo>
                  <a:pt x="12369" y="498"/>
                  <a:pt x="11572" y="0"/>
                  <a:pt x="10685" y="0"/>
                </a:cubicBezTo>
                <a:close/>
                <a:moveTo>
                  <a:pt x="10685" y="744"/>
                </a:moveTo>
                <a:cubicBezTo>
                  <a:pt x="11291" y="744"/>
                  <a:pt x="11836" y="1084"/>
                  <a:pt x="12108" y="1632"/>
                </a:cubicBezTo>
                <a:lnTo>
                  <a:pt x="20464" y="18530"/>
                </a:lnTo>
                <a:cubicBezTo>
                  <a:pt x="20712" y="19032"/>
                  <a:pt x="20686" y="19615"/>
                  <a:pt x="20394" y="20093"/>
                </a:cubicBezTo>
                <a:cubicBezTo>
                  <a:pt x="20102" y="20570"/>
                  <a:pt x="19597" y="20856"/>
                  <a:pt x="19042" y="20856"/>
                </a:cubicBezTo>
                <a:lnTo>
                  <a:pt x="2327" y="20856"/>
                </a:lnTo>
                <a:cubicBezTo>
                  <a:pt x="1772" y="20856"/>
                  <a:pt x="1266" y="20570"/>
                  <a:pt x="974" y="20093"/>
                </a:cubicBezTo>
                <a:cubicBezTo>
                  <a:pt x="683" y="19615"/>
                  <a:pt x="658" y="19032"/>
                  <a:pt x="906" y="18530"/>
                </a:cubicBezTo>
                <a:lnTo>
                  <a:pt x="9262" y="1632"/>
                </a:lnTo>
                <a:cubicBezTo>
                  <a:pt x="9534" y="1084"/>
                  <a:pt x="10079" y="744"/>
                  <a:pt x="10685" y="744"/>
                </a:cubicBezTo>
                <a:close/>
                <a:moveTo>
                  <a:pt x="10685" y="1384"/>
                </a:moveTo>
                <a:cubicBezTo>
                  <a:pt x="10315" y="1384"/>
                  <a:pt x="9996" y="1585"/>
                  <a:pt x="9830" y="1919"/>
                </a:cubicBezTo>
                <a:lnTo>
                  <a:pt x="1472" y="18817"/>
                </a:lnTo>
                <a:cubicBezTo>
                  <a:pt x="1323" y="19118"/>
                  <a:pt x="1338" y="19470"/>
                  <a:pt x="1514" y="19757"/>
                </a:cubicBezTo>
                <a:cubicBezTo>
                  <a:pt x="1689" y="20044"/>
                  <a:pt x="1993" y="20214"/>
                  <a:pt x="2327" y="20214"/>
                </a:cubicBezTo>
                <a:lnTo>
                  <a:pt x="19042" y="20214"/>
                </a:lnTo>
                <a:cubicBezTo>
                  <a:pt x="19375" y="20214"/>
                  <a:pt x="19679" y="20044"/>
                  <a:pt x="19855" y="19757"/>
                </a:cubicBezTo>
                <a:cubicBezTo>
                  <a:pt x="20030" y="19470"/>
                  <a:pt x="20046" y="19118"/>
                  <a:pt x="19896" y="18817"/>
                </a:cubicBezTo>
                <a:lnTo>
                  <a:pt x="11540" y="1919"/>
                </a:lnTo>
                <a:cubicBezTo>
                  <a:pt x="11374" y="1585"/>
                  <a:pt x="11055" y="1384"/>
                  <a:pt x="10685" y="1384"/>
                </a:cubicBezTo>
                <a:close/>
              </a:path>
            </a:pathLst>
          </a:custGeom>
          <a:solidFill>
            <a:schemeClr val="accent4">
              <a:hueOff val="-461056"/>
              <a:satOff val="4338"/>
              <a:lumOff val="-10225"/>
            </a:schemeClr>
          </a:solidFill>
          <a:ln w="2159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>
              <a:defRPr sz="6800"/>
            </a:pPr>
            <a:r>
              <a:t>Special case: </a:t>
            </a:r>
            <a:r>
              <a:rPr b="0">
                <a:latin typeface="+mn-lt"/>
                <a:ea typeface="+mn-ea"/>
                <a:cs typeface="+mn-cs"/>
                <a:sym typeface="Helvetica Neue Medium"/>
              </a:rPr>
              <a:t>if k(v) = 1 or 0, </a:t>
            </a:r>
            <a:endParaRPr b="0">
              <a:latin typeface="+mn-lt"/>
              <a:ea typeface="+mn-ea"/>
              <a:cs typeface="+mn-cs"/>
              <a:sym typeface="Helvetica Neue Medium"/>
            </a:endParaRPr>
          </a:p>
          <a:p>
            <a:pPr>
              <a:defRPr b="0" sz="6800">
                <a:latin typeface="+mn-lt"/>
                <a:ea typeface="+mn-ea"/>
                <a:cs typeface="+mn-cs"/>
                <a:sym typeface="Helvetica Neue Medium"/>
              </a:defRPr>
            </a:pPr>
            <a:r>
              <a:t>C(v) = 0</a:t>
            </a:r>
          </a:p>
        </p:txBody>
      </p:sp>
      <p:sp>
        <p:nvSpPr>
          <p:cNvPr id="275" name="Proportion of possible interconnections between neighbours"/>
          <p:cNvSpPr txBox="1"/>
          <p:nvPr/>
        </p:nvSpPr>
        <p:spPr>
          <a:xfrm>
            <a:off x="826110" y="3158071"/>
            <a:ext cx="23210074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6000"/>
            </a:lvl1pPr>
          </a:lstStyle>
          <a:p>
            <a:pPr/>
            <a:r>
              <a:t>Proportion of possible interconnections between neighbours</a:t>
            </a:r>
          </a:p>
        </p:txBody>
      </p:sp>
      <p:grpSp>
        <p:nvGrpSpPr>
          <p:cNvPr id="278" name="Group"/>
          <p:cNvGrpSpPr/>
          <p:nvPr/>
        </p:nvGrpSpPr>
        <p:grpSpPr>
          <a:xfrm>
            <a:off x="393542" y="4976783"/>
            <a:ext cx="13244497" cy="4116681"/>
            <a:chOff x="0" y="0"/>
            <a:chExt cx="13244495" cy="4116679"/>
          </a:xfrm>
        </p:grpSpPr>
        <p:sp>
          <p:nvSpPr>
            <p:cNvPr id="276" name="Equation"/>
            <p:cNvSpPr txBox="1"/>
            <p:nvPr/>
          </p:nvSpPr>
          <p:spPr>
            <a:xfrm>
              <a:off x="952771" y="1500282"/>
              <a:ext cx="11717721" cy="26163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l" defTabSz="914400" latinLnBrk="1">
                <a:defRPr b="0" sz="1800"/>
              </a:pPr>
              <a14:m>
                <m:oMathPara>
                  <m:oMathParaPr>
                    <m:jc m:val="centerGroup"/>
                  </m:oMathParaPr>
                  <m:oMath>
                    <m:r>
                      <a:rPr xmlns:a="http://schemas.openxmlformats.org/drawingml/2006/main" sz="7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xmlns:a="http://schemas.openxmlformats.org/drawingml/2006/main" sz="7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xmlns:a="http://schemas.openxmlformats.org/drawingml/2006/main" sz="7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xmlns:a="http://schemas.openxmlformats.org/drawingml/2006/main" sz="7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xmlns:a="http://schemas.openxmlformats.org/drawingml/2006/main" sz="73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xmlns:a="http://schemas.openxmlformats.org/drawingml/2006/main" sz="7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  <m:type m:val="bar"/>
                      </m:fPr>
                      <m:num>
                        <m:r>
                          <a:rPr xmlns:a="http://schemas.openxmlformats.org/drawingml/2006/main" sz="7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xmlns:a="http://schemas.openxmlformats.org/drawingml/2006/main" sz="7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xmlns:a="http://schemas.openxmlformats.org/drawingml/2006/main" sz="7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7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xmlns:a="http://schemas.openxmlformats.org/drawingml/2006/main" sz="7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xmlns:a="http://schemas.openxmlformats.org/drawingml/2006/main" sz="7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xmlns:a="http://schemas.openxmlformats.org/drawingml/2006/main" sz="7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xmlns:a="http://schemas.openxmlformats.org/drawingml/2006/main" sz="7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xmlns:a="http://schemas.openxmlformats.org/drawingml/2006/main" sz="7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xmlns:a="http://schemas.openxmlformats.org/drawingml/2006/main" sz="7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xmlns:a="http://schemas.openxmlformats.org/drawingml/2006/main" sz="7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xmlns:a="http://schemas.openxmlformats.org/drawingml/2006/main" sz="7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xmlns:a="http://schemas.openxmlformats.org/drawingml/2006/main" sz="7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xmlns:a="http://schemas.openxmlformats.org/drawingml/2006/main" sz="7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7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xmlns:a="http://schemas.openxmlformats.org/drawingml/2006/main" sz="7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xmlns:a="http://schemas.openxmlformats.org/drawingml/2006/main" sz="7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  <m:r>
                          <a:rPr xmlns:a="http://schemas.openxmlformats.org/drawingml/2006/main" sz="7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f>
                          <m:fPr>
                            <m:ctrlPr>
                              <a:rPr xmlns:a="http://schemas.openxmlformats.org/drawingml/2006/main" sz="7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type m:val="bar"/>
                          </m:fPr>
                          <m:num>
                            <m:r>
                              <a:rPr xmlns:a="http://schemas.openxmlformats.org/drawingml/2006/main" sz="7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xmlns:a="http://schemas.openxmlformats.org/drawingml/2006/main" sz="73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xmlns:a="http://schemas.openxmlformats.org/drawingml/2006/main" sz="7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xmlns:a="http://schemas.openxmlformats.org/drawingml/2006/main" sz="7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7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xmlns:a="http://schemas.openxmlformats.org/drawingml/2006/main" sz="7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xmlns:a="http://schemas.openxmlformats.org/drawingml/2006/main" sz="7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7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xmlns:a="http://schemas.openxmlformats.org/drawingml/2006/main" sz="7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7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xmlns:a="http://schemas.openxmlformats.org/drawingml/2006/main" sz="7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xmlns:a="http://schemas.openxmlformats.org/drawingml/2006/main" sz="7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-</m:t>
                        </m:r>
                        <m:r>
                          <a:rPr xmlns:a="http://schemas.openxmlformats.org/drawingml/2006/main" sz="7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xmlns:a="http://schemas.openxmlformats.org/drawingml/2006/main" sz="73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m:oMathPara>
              </a14:m>
              <a:endParaRPr sz="7300"/>
            </a:p>
          </p:txBody>
        </p:sp>
        <p:sp>
          <p:nvSpPr>
            <p:cNvPr id="277" name="Node clustering coefficient C(v)"/>
            <p:cNvSpPr txBox="1"/>
            <p:nvPr/>
          </p:nvSpPr>
          <p:spPr>
            <a:xfrm>
              <a:off x="0" y="-1"/>
              <a:ext cx="13244496" cy="10192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6000"/>
              </a:lvl1pPr>
            </a:lstStyle>
            <a:p>
              <a:pPr/>
              <a:r>
                <a:t>Node clustering coefficient C(v)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2" grpId="4"/>
      <p:bldP build="whole" bldLvl="1" animBg="1" rev="0" advAuto="0" spid="274" grpId="5"/>
      <p:bldP build="whole" bldLvl="1" animBg="1" rev="0" advAuto="0" spid="275" grpId="1"/>
      <p:bldP build="whole" bldLvl="1" animBg="1" rev="0" advAuto="0" spid="278" grpId="2"/>
      <p:bldP build="whole" bldLvl="1" animBg="1" rev="0" advAuto="0" spid="268" grpId="3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lustering Coeffici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Clustering Coefficient</a:t>
            </a:r>
          </a:p>
        </p:txBody>
      </p:sp>
      <p:grpSp>
        <p:nvGrpSpPr>
          <p:cNvPr id="289" name="Group"/>
          <p:cNvGrpSpPr/>
          <p:nvPr/>
        </p:nvGrpSpPr>
        <p:grpSpPr>
          <a:xfrm>
            <a:off x="13664480" y="3077422"/>
            <a:ext cx="10289080" cy="8931446"/>
            <a:chOff x="0" y="0"/>
            <a:chExt cx="10289078" cy="8931445"/>
          </a:xfrm>
        </p:grpSpPr>
        <p:sp>
          <p:nvSpPr>
            <p:cNvPr id="281" name="Line"/>
            <p:cNvSpPr/>
            <p:nvPr/>
          </p:nvSpPr>
          <p:spPr>
            <a:xfrm flipV="1">
              <a:off x="1601631" y="2842825"/>
              <a:ext cx="1" cy="3828026"/>
            </a:xfrm>
            <a:prstGeom prst="line">
              <a:avLst/>
            </a:prstGeom>
            <a:noFill/>
            <a:ln w="165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82" name="Line"/>
            <p:cNvSpPr/>
            <p:nvPr/>
          </p:nvSpPr>
          <p:spPr>
            <a:xfrm flipV="1">
              <a:off x="2547672" y="1613254"/>
              <a:ext cx="5281440" cy="5605818"/>
            </a:xfrm>
            <a:prstGeom prst="line">
              <a:avLst/>
            </a:prstGeom>
            <a:noFill/>
            <a:ln w="165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83" name="Line"/>
            <p:cNvSpPr/>
            <p:nvPr/>
          </p:nvSpPr>
          <p:spPr>
            <a:xfrm flipH="1" flipV="1">
              <a:off x="2430666" y="2033779"/>
              <a:ext cx="5515452" cy="4764768"/>
            </a:xfrm>
            <a:prstGeom prst="line">
              <a:avLst/>
            </a:prstGeom>
            <a:noFill/>
            <a:ln w="165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84" name="Line"/>
            <p:cNvSpPr/>
            <p:nvPr/>
          </p:nvSpPr>
          <p:spPr>
            <a:xfrm flipH="1" flipV="1">
              <a:off x="2397271" y="1368553"/>
              <a:ext cx="5728113" cy="1"/>
            </a:xfrm>
            <a:prstGeom prst="line">
              <a:avLst/>
            </a:prstGeom>
            <a:noFill/>
            <a:ln w="165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285" name="naomi.jpg" descr="naomi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16665" y="5990494"/>
              <a:ext cx="2935639" cy="29356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6" name="laurissa.jpg" descr="laurissa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763676" cy="29356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7" name="mathieu.png" descr="mathieu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353441" y="5712029"/>
              <a:ext cx="2935638" cy="32194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8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315355" y="24790"/>
              <a:ext cx="3232547" cy="32325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90" name="What is Laurissa’s clustering coefficient?"/>
          <p:cNvSpPr txBox="1"/>
          <p:nvPr/>
        </p:nvSpPr>
        <p:spPr>
          <a:xfrm>
            <a:off x="1194714" y="3266857"/>
            <a:ext cx="10469224" cy="190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6000"/>
            </a:lvl1pPr>
          </a:lstStyle>
          <a:p>
            <a:pPr/>
            <a:r>
              <a:t>What is Laurissa’s clustering coefficient?</a:t>
            </a:r>
          </a:p>
        </p:txBody>
      </p:sp>
      <p:sp>
        <p:nvSpPr>
          <p:cNvPr id="29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2" name="Denominator: Laurissa’s degree is 3, so 0.5*3*2 = 3"/>
          <p:cNvSpPr txBox="1"/>
          <p:nvPr/>
        </p:nvSpPr>
        <p:spPr>
          <a:xfrm>
            <a:off x="1194714" y="5463859"/>
            <a:ext cx="10469224" cy="1934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 sz="6000"/>
            </a:pPr>
            <a:r>
              <a:rPr b="1"/>
              <a:t>Denominator:</a:t>
            </a:r>
            <a:r>
              <a:t> Laurissa’s degree is 3, so 0.5*3*2 </a:t>
            </a:r>
            <a:r>
              <a:rPr u="sng"/>
              <a:t>= 3</a:t>
            </a:r>
          </a:p>
        </p:txBody>
      </p:sp>
      <p:sp>
        <p:nvSpPr>
          <p:cNvPr id="293" name="Numerator: Only one pair of Laurissa’s neighbours are connected (Naomi, Ben)"/>
          <p:cNvSpPr txBox="1"/>
          <p:nvPr/>
        </p:nvSpPr>
        <p:spPr>
          <a:xfrm>
            <a:off x="1545731" y="7686262"/>
            <a:ext cx="10469224" cy="2848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 sz="6000"/>
            </a:pPr>
            <a:r>
              <a:rPr b="1"/>
              <a:t>Numerator:</a:t>
            </a:r>
            <a:r>
              <a:t> Only </a:t>
            </a:r>
            <a:r>
              <a:rPr u="sng"/>
              <a:t>one</a:t>
            </a:r>
            <a:r>
              <a:t> pair of Laurissa’s neighbours are connected (Naomi, Ben)</a:t>
            </a:r>
          </a:p>
        </p:txBody>
      </p:sp>
      <p:sp>
        <p:nvSpPr>
          <p:cNvPr id="294" name="So C(Laurissa) = 1/3"/>
          <p:cNvSpPr txBox="1"/>
          <p:nvPr/>
        </p:nvSpPr>
        <p:spPr>
          <a:xfrm>
            <a:off x="1194714" y="10823064"/>
            <a:ext cx="10469224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 sz="6000"/>
            </a:pPr>
            <a:r>
              <a:t>So C(Laurissa) = </a:t>
            </a:r>
            <a:r>
              <a:rPr u="sng"/>
              <a:t>1/3</a:t>
            </a:r>
          </a:p>
        </p:txBody>
      </p:sp>
      <p:sp>
        <p:nvSpPr>
          <p:cNvPr id="295" name="1/3"/>
          <p:cNvSpPr/>
          <p:nvPr/>
        </p:nvSpPr>
        <p:spPr>
          <a:xfrm>
            <a:off x="13429091" y="5355694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1/3</a:t>
            </a:r>
          </a:p>
        </p:txBody>
      </p:sp>
      <p:sp>
        <p:nvSpPr>
          <p:cNvPr id="296" name="1"/>
          <p:cNvSpPr/>
          <p:nvPr/>
        </p:nvSpPr>
        <p:spPr>
          <a:xfrm>
            <a:off x="13626295" y="11098971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97" name="1"/>
          <p:cNvSpPr/>
          <p:nvPr/>
        </p:nvSpPr>
        <p:spPr>
          <a:xfrm>
            <a:off x="20212012" y="5024666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98" name="0"/>
          <p:cNvSpPr/>
          <p:nvPr/>
        </p:nvSpPr>
        <p:spPr>
          <a:xfrm>
            <a:off x="20586431" y="11318764"/>
            <a:ext cx="1270001" cy="12700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99" name="Average clustering C(G) = 7/12"/>
          <p:cNvSpPr txBox="1"/>
          <p:nvPr/>
        </p:nvSpPr>
        <p:spPr>
          <a:xfrm>
            <a:off x="853691" y="12105666"/>
            <a:ext cx="13206793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 sz="6000"/>
            </a:pPr>
            <a:r>
              <a:rPr b="1"/>
              <a:t>Average clustering</a:t>
            </a:r>
            <a:r>
              <a:t> C(G) = 7/12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9" grpId="8"/>
      <p:bldP build="whole" bldLvl="1" animBg="1" rev="0" advAuto="0" spid="297" grpId="5"/>
      <p:bldP build="whole" bldLvl="1" animBg="1" rev="0" advAuto="0" spid="293" grpId="2"/>
      <p:bldP build="whole" bldLvl="1" animBg="1" rev="0" advAuto="0" spid="298" grpId="7"/>
      <p:bldP build="whole" bldLvl="1" animBg="1" rev="0" advAuto="0" spid="295" grpId="4"/>
      <p:bldP build="whole" bldLvl="1" animBg="1" rev="0" advAuto="0" spid="294" grpId="3"/>
      <p:bldP build="whole" bldLvl="1" animBg="1" rev="0" advAuto="0" spid="292" grpId="1"/>
      <p:bldP build="whole" bldLvl="1" animBg="1" rev="0" advAuto="0" spid="296" grpId="6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aths and Cyc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Paths and Cycles</a:t>
            </a:r>
          </a:p>
        </p:txBody>
      </p:sp>
      <p:grpSp>
        <p:nvGrpSpPr>
          <p:cNvPr id="310" name="Group"/>
          <p:cNvGrpSpPr/>
          <p:nvPr/>
        </p:nvGrpSpPr>
        <p:grpSpPr>
          <a:xfrm>
            <a:off x="13664480" y="2928968"/>
            <a:ext cx="10289080" cy="9079900"/>
            <a:chOff x="0" y="5554"/>
            <a:chExt cx="10289078" cy="9079899"/>
          </a:xfrm>
        </p:grpSpPr>
        <p:sp>
          <p:nvSpPr>
            <p:cNvPr id="302" name="Line"/>
            <p:cNvSpPr/>
            <p:nvPr/>
          </p:nvSpPr>
          <p:spPr>
            <a:xfrm flipV="1">
              <a:off x="1601631" y="2996834"/>
              <a:ext cx="1" cy="3828026"/>
            </a:xfrm>
            <a:prstGeom prst="line">
              <a:avLst/>
            </a:prstGeom>
            <a:noFill/>
            <a:ln w="165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03" name="Line"/>
            <p:cNvSpPr/>
            <p:nvPr/>
          </p:nvSpPr>
          <p:spPr>
            <a:xfrm flipV="1">
              <a:off x="2547672" y="1767263"/>
              <a:ext cx="5281440" cy="5605817"/>
            </a:xfrm>
            <a:prstGeom prst="line">
              <a:avLst/>
            </a:prstGeom>
            <a:noFill/>
            <a:ln w="165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04" name="Line"/>
            <p:cNvSpPr/>
            <p:nvPr/>
          </p:nvSpPr>
          <p:spPr>
            <a:xfrm flipH="1" flipV="1">
              <a:off x="2430666" y="2187788"/>
              <a:ext cx="5515452" cy="4764767"/>
            </a:xfrm>
            <a:prstGeom prst="line">
              <a:avLst/>
            </a:prstGeom>
            <a:noFill/>
            <a:ln w="165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05" name="Line"/>
            <p:cNvSpPr/>
            <p:nvPr/>
          </p:nvSpPr>
          <p:spPr>
            <a:xfrm flipH="1" flipV="1">
              <a:off x="2397271" y="1522561"/>
              <a:ext cx="5728113" cy="1"/>
            </a:xfrm>
            <a:prstGeom prst="line">
              <a:avLst/>
            </a:prstGeom>
            <a:noFill/>
            <a:ln w="165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306" name="naomi.jpg" descr="naomi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16665" y="6144502"/>
              <a:ext cx="2935639" cy="29356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7" name="laurissa.jpg" descr="laurissa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54008"/>
              <a:ext cx="2763676" cy="29356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8" name="mathieu.png" descr="mathieu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353441" y="5866038"/>
              <a:ext cx="2935638" cy="3219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9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713175" y="5554"/>
              <a:ext cx="3232547" cy="32325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11" name="A path is a sequence of nodes where each consecutive pair of nodes is linked by an edge"/>
          <p:cNvSpPr txBox="1"/>
          <p:nvPr/>
        </p:nvSpPr>
        <p:spPr>
          <a:xfrm>
            <a:off x="1255" y="3241579"/>
            <a:ext cx="13662933" cy="2848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 sz="6000"/>
            </a:pPr>
            <a:r>
              <a:t>A </a:t>
            </a:r>
            <a:r>
              <a:rPr b="1"/>
              <a:t>path</a:t>
            </a:r>
            <a:r>
              <a:t> is a sequence of nodes where each consecutive pair of nodes is linked by an edge</a:t>
            </a:r>
          </a:p>
        </p:txBody>
      </p:sp>
      <p:grpSp>
        <p:nvGrpSpPr>
          <p:cNvPr id="314" name="Group"/>
          <p:cNvGrpSpPr/>
          <p:nvPr/>
        </p:nvGrpSpPr>
        <p:grpSpPr>
          <a:xfrm>
            <a:off x="15589066" y="4047501"/>
            <a:ext cx="4780296" cy="4807839"/>
            <a:chOff x="0" y="0"/>
            <a:chExt cx="4780294" cy="4807838"/>
          </a:xfrm>
        </p:grpSpPr>
        <p:sp>
          <p:nvSpPr>
            <p:cNvPr id="312" name="Line"/>
            <p:cNvSpPr/>
            <p:nvPr/>
          </p:nvSpPr>
          <p:spPr>
            <a:xfrm flipH="1" flipV="1">
              <a:off x="952009" y="0"/>
              <a:ext cx="3828286" cy="1"/>
            </a:xfrm>
            <a:prstGeom prst="line">
              <a:avLst/>
            </a:prstGeom>
            <a:noFill/>
            <a:ln w="1270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13" name="Line"/>
            <p:cNvSpPr/>
            <p:nvPr/>
          </p:nvSpPr>
          <p:spPr>
            <a:xfrm flipH="1">
              <a:off x="-1" y="2029440"/>
              <a:ext cx="2" cy="2778399"/>
            </a:xfrm>
            <a:prstGeom prst="line">
              <a:avLst/>
            </a:prstGeom>
            <a:noFill/>
            <a:ln w="1270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315" name="Ben, Laurissa, Naomi"/>
          <p:cNvSpPr txBox="1"/>
          <p:nvPr/>
        </p:nvSpPr>
        <p:spPr>
          <a:xfrm>
            <a:off x="1255" y="6690423"/>
            <a:ext cx="13662933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6000"/>
            </a:lvl1pPr>
          </a:lstStyle>
          <a:p>
            <a:pPr/>
            <a:r>
              <a:t>Ben, Laurissa, Naomi</a:t>
            </a:r>
          </a:p>
        </p:txBody>
      </p:sp>
      <p:sp>
        <p:nvSpPr>
          <p:cNvPr id="316" name="A cycle is a path where the start node is also the end node"/>
          <p:cNvSpPr txBox="1"/>
          <p:nvPr/>
        </p:nvSpPr>
        <p:spPr>
          <a:xfrm>
            <a:off x="188464" y="8285066"/>
            <a:ext cx="13662933" cy="1934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 sz="6000"/>
            </a:pPr>
            <a:r>
              <a:t>A </a:t>
            </a:r>
            <a:r>
              <a:rPr b="1"/>
              <a:t>cycle</a:t>
            </a:r>
            <a:r>
              <a:t> is a path where the start node is also the end node</a:t>
            </a:r>
          </a:p>
        </p:txBody>
      </p:sp>
      <p:sp>
        <p:nvSpPr>
          <p:cNvPr id="317" name="Ben, Laurissa, Naomi, Ben"/>
          <p:cNvSpPr txBox="1"/>
          <p:nvPr/>
        </p:nvSpPr>
        <p:spPr>
          <a:xfrm>
            <a:off x="188464" y="10819510"/>
            <a:ext cx="13662933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6000"/>
            </a:lvl1pPr>
          </a:lstStyle>
          <a:p>
            <a:pPr/>
            <a:r>
              <a:t>Ben, Laurissa, Naomi, Ben</a:t>
            </a:r>
          </a:p>
        </p:txBody>
      </p:sp>
      <p:sp>
        <p:nvSpPr>
          <p:cNvPr id="318" name="Line"/>
          <p:cNvSpPr/>
          <p:nvPr/>
        </p:nvSpPr>
        <p:spPr>
          <a:xfrm flipV="1">
            <a:off x="17100940" y="5464961"/>
            <a:ext cx="3118296" cy="3404739"/>
          </a:xfrm>
          <a:prstGeom prst="line">
            <a:avLst/>
          </a:prstGeom>
          <a:ln w="127000">
            <a:solidFill>
              <a:schemeClr val="accent1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4" grpId="2"/>
      <p:bldP build="whole" bldLvl="1" animBg="1" rev="0" advAuto="0" spid="315" grpId="1"/>
      <p:bldP build="whole" bldLvl="1" animBg="1" rev="0" advAuto="0" spid="316" grpId="3"/>
      <p:bldP build="whole" bldLvl="1" animBg="1" rev="0" advAuto="0" spid="318" grpId="5"/>
      <p:bldP build="whole" bldLvl="1" animBg="1" rev="0" advAuto="0" spid="317" grpId="4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aths and Cyc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Paths and Cycles</a:t>
            </a:r>
          </a:p>
        </p:txBody>
      </p:sp>
      <p:grpSp>
        <p:nvGrpSpPr>
          <p:cNvPr id="329" name="Group"/>
          <p:cNvGrpSpPr/>
          <p:nvPr/>
        </p:nvGrpSpPr>
        <p:grpSpPr>
          <a:xfrm>
            <a:off x="13664480" y="3077422"/>
            <a:ext cx="10289080" cy="8931446"/>
            <a:chOff x="0" y="0"/>
            <a:chExt cx="10289078" cy="8931445"/>
          </a:xfrm>
        </p:grpSpPr>
        <p:sp>
          <p:nvSpPr>
            <p:cNvPr id="321" name="Line"/>
            <p:cNvSpPr/>
            <p:nvPr/>
          </p:nvSpPr>
          <p:spPr>
            <a:xfrm flipV="1">
              <a:off x="1601631" y="2842825"/>
              <a:ext cx="1" cy="3828026"/>
            </a:xfrm>
            <a:prstGeom prst="line">
              <a:avLst/>
            </a:prstGeom>
            <a:noFill/>
            <a:ln w="165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2" name="Line"/>
            <p:cNvSpPr/>
            <p:nvPr/>
          </p:nvSpPr>
          <p:spPr>
            <a:xfrm flipV="1">
              <a:off x="2547672" y="1613254"/>
              <a:ext cx="5281440" cy="5605818"/>
            </a:xfrm>
            <a:prstGeom prst="line">
              <a:avLst/>
            </a:prstGeom>
            <a:noFill/>
            <a:ln w="165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3" name="Line"/>
            <p:cNvSpPr/>
            <p:nvPr/>
          </p:nvSpPr>
          <p:spPr>
            <a:xfrm flipH="1" flipV="1">
              <a:off x="2430666" y="2033779"/>
              <a:ext cx="5515452" cy="4764768"/>
            </a:xfrm>
            <a:prstGeom prst="line">
              <a:avLst/>
            </a:prstGeom>
            <a:noFill/>
            <a:ln w="165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24" name="Line"/>
            <p:cNvSpPr/>
            <p:nvPr/>
          </p:nvSpPr>
          <p:spPr>
            <a:xfrm flipH="1" flipV="1">
              <a:off x="2397271" y="1368553"/>
              <a:ext cx="5728113" cy="1"/>
            </a:xfrm>
            <a:prstGeom prst="line">
              <a:avLst/>
            </a:prstGeom>
            <a:noFill/>
            <a:ln w="165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325" name="naomi.jpg" descr="naomi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16665" y="5990494"/>
              <a:ext cx="2935639" cy="29356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6" name="laurissa.jpg" descr="laurissa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763676" cy="29356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7" name="mathieu.png" descr="mathieu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353441" y="5712029"/>
              <a:ext cx="2935638" cy="32194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8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315355" y="282203"/>
              <a:ext cx="3232547" cy="32325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30" name="The distance d(u,v) between two nodes is the length of the shortest path connecting them"/>
          <p:cNvSpPr txBox="1"/>
          <p:nvPr/>
        </p:nvSpPr>
        <p:spPr>
          <a:xfrm>
            <a:off x="1255" y="3241579"/>
            <a:ext cx="13662933" cy="2848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 sz="6000"/>
            </a:pPr>
            <a:r>
              <a:t>The </a:t>
            </a:r>
            <a:r>
              <a:rPr b="1"/>
              <a:t>distance</a:t>
            </a:r>
            <a:r>
              <a:t> d(u,v) between two nodes is the length of the shortest path connecting them</a:t>
            </a:r>
          </a:p>
        </p:txBody>
      </p:sp>
      <p:sp>
        <p:nvSpPr>
          <p:cNvPr id="331" name="d(Ben, Mathieu) = 2"/>
          <p:cNvSpPr txBox="1"/>
          <p:nvPr/>
        </p:nvSpPr>
        <p:spPr>
          <a:xfrm>
            <a:off x="1255" y="6360667"/>
            <a:ext cx="13662933" cy="99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6000"/>
            </a:lvl1pPr>
          </a:lstStyle>
          <a:p>
            <a:pPr/>
            <a:r>
              <a:t>d(Ben, Mathieu) = 2</a:t>
            </a:r>
          </a:p>
        </p:txBody>
      </p:sp>
      <p:sp>
        <p:nvSpPr>
          <p:cNvPr id="332" name="The diameter of a graph is the largest distance between a pair of nodes in the graph"/>
          <p:cNvSpPr txBox="1"/>
          <p:nvPr/>
        </p:nvSpPr>
        <p:spPr>
          <a:xfrm>
            <a:off x="1255" y="7906369"/>
            <a:ext cx="13662933" cy="2848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 sz="6000"/>
            </a:pPr>
            <a:r>
              <a:t>The </a:t>
            </a:r>
            <a:r>
              <a:rPr b="1"/>
              <a:t>diameter</a:t>
            </a:r>
            <a:r>
              <a:t> of a graph is the largest distance between a pair of nodes in the graph</a:t>
            </a:r>
          </a:p>
        </p:txBody>
      </p:sp>
      <p:sp>
        <p:nvSpPr>
          <p:cNvPr id="333" name="d(G) = 2"/>
          <p:cNvSpPr txBox="1"/>
          <p:nvPr/>
        </p:nvSpPr>
        <p:spPr>
          <a:xfrm>
            <a:off x="188464" y="10744644"/>
            <a:ext cx="13662933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6000"/>
            </a:lvl1pPr>
          </a:lstStyle>
          <a:p>
            <a:pPr/>
            <a:r>
              <a:t>d(G) = 2</a:t>
            </a:r>
          </a:p>
        </p:txBody>
      </p:sp>
      <p:sp>
        <p:nvSpPr>
          <p:cNvPr id="334" name="Often more meaningful to look at average path length"/>
          <p:cNvSpPr txBox="1"/>
          <p:nvPr/>
        </p:nvSpPr>
        <p:spPr>
          <a:xfrm>
            <a:off x="-513570" y="12290680"/>
            <a:ext cx="21005801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6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Often more meaningful to look at average path length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0" grpId="1"/>
      <p:bldP build="whole" bldLvl="1" animBg="1" rev="0" advAuto="0" spid="334" grpId="5"/>
      <p:bldP build="whole" bldLvl="1" animBg="1" rev="0" advAuto="0" spid="331" grpId="2"/>
      <p:bldP build="whole" bldLvl="1" animBg="1" rev="0" advAuto="0" spid="333" grpId="4"/>
      <p:bldP build="whole" bldLvl="1" animBg="1" rev="0" advAuto="0" spid="332" grpId="3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onnected Grap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Connected Graph</a:t>
            </a:r>
          </a:p>
        </p:txBody>
      </p:sp>
      <p:sp>
        <p:nvSpPr>
          <p:cNvPr id="337" name="A graph is connected if there is a path between every pair of vertices"/>
          <p:cNvSpPr txBox="1"/>
          <p:nvPr/>
        </p:nvSpPr>
        <p:spPr>
          <a:xfrm>
            <a:off x="3558982" y="3057938"/>
            <a:ext cx="17266037" cy="1934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 sz="6000"/>
            </a:pPr>
            <a:r>
              <a:t>A graph is </a:t>
            </a:r>
            <a:r>
              <a:rPr b="1"/>
              <a:t>connected</a:t>
            </a:r>
            <a:r>
              <a:t> if there is a path between every pair of vertices</a:t>
            </a:r>
          </a:p>
        </p:txBody>
      </p:sp>
      <p:grpSp>
        <p:nvGrpSpPr>
          <p:cNvPr id="350" name="Group"/>
          <p:cNvGrpSpPr/>
          <p:nvPr/>
        </p:nvGrpSpPr>
        <p:grpSpPr>
          <a:xfrm>
            <a:off x="15693127" y="6063688"/>
            <a:ext cx="5107302" cy="4060813"/>
            <a:chOff x="0" y="0"/>
            <a:chExt cx="5107301" cy="4060812"/>
          </a:xfrm>
        </p:grpSpPr>
        <p:sp>
          <p:nvSpPr>
            <p:cNvPr id="338" name="Line"/>
            <p:cNvSpPr/>
            <p:nvPr/>
          </p:nvSpPr>
          <p:spPr>
            <a:xfrm>
              <a:off x="559860" y="3632034"/>
              <a:ext cx="3987583" cy="1"/>
            </a:xfrm>
            <a:prstGeom prst="line">
              <a:avLst/>
            </a:prstGeom>
            <a:noFill/>
            <a:ln w="1143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39" name="Line"/>
            <p:cNvSpPr/>
            <p:nvPr/>
          </p:nvSpPr>
          <p:spPr>
            <a:xfrm>
              <a:off x="686860" y="1582970"/>
              <a:ext cx="1980262" cy="894872"/>
            </a:xfrm>
            <a:prstGeom prst="line">
              <a:avLst/>
            </a:prstGeom>
            <a:noFill/>
            <a:ln w="1143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0" name="Line"/>
            <p:cNvSpPr/>
            <p:nvPr/>
          </p:nvSpPr>
          <p:spPr>
            <a:xfrm flipH="1" flipV="1">
              <a:off x="2079076" y="295082"/>
              <a:ext cx="1987332" cy="598012"/>
            </a:xfrm>
            <a:prstGeom prst="line">
              <a:avLst/>
            </a:prstGeom>
            <a:noFill/>
            <a:ln w="1143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1" name="Line"/>
            <p:cNvSpPr/>
            <p:nvPr/>
          </p:nvSpPr>
          <p:spPr>
            <a:xfrm flipV="1">
              <a:off x="686859" y="1064204"/>
              <a:ext cx="3321990" cy="518767"/>
            </a:xfrm>
            <a:prstGeom prst="line">
              <a:avLst/>
            </a:prstGeom>
            <a:noFill/>
            <a:ln w="1143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42" name="Line"/>
            <p:cNvSpPr/>
            <p:nvPr/>
          </p:nvSpPr>
          <p:spPr>
            <a:xfrm flipV="1">
              <a:off x="559860" y="564796"/>
              <a:ext cx="1349345" cy="891175"/>
            </a:xfrm>
            <a:prstGeom prst="line">
              <a:avLst/>
            </a:prstGeom>
            <a:noFill/>
            <a:ln w="1143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349" name="Group"/>
            <p:cNvGrpSpPr/>
            <p:nvPr/>
          </p:nvGrpSpPr>
          <p:grpSpPr>
            <a:xfrm>
              <a:off x="0" y="-1"/>
              <a:ext cx="5107302" cy="4060814"/>
              <a:chOff x="0" y="0"/>
              <a:chExt cx="5107301" cy="4060812"/>
            </a:xfrm>
          </p:grpSpPr>
          <p:sp>
            <p:nvSpPr>
              <p:cNvPr id="343" name="Oval"/>
              <p:cNvSpPr/>
              <p:nvPr/>
            </p:nvSpPr>
            <p:spPr>
              <a:xfrm>
                <a:off x="1610631" y="0"/>
                <a:ext cx="851054" cy="790052"/>
              </a:xfrm>
              <a:prstGeom prst="ellipse">
                <a:avLst/>
              </a:prstGeom>
              <a:solidFill>
                <a:schemeClr val="accent1"/>
              </a:solidFill>
              <a:ln w="152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44" name="Oval"/>
              <p:cNvSpPr/>
              <p:nvPr/>
            </p:nvSpPr>
            <p:spPr>
              <a:xfrm>
                <a:off x="149955" y="3270760"/>
                <a:ext cx="851054" cy="790053"/>
              </a:xfrm>
              <a:prstGeom prst="ellipse">
                <a:avLst/>
              </a:prstGeom>
              <a:solidFill>
                <a:schemeClr val="accent1"/>
              </a:solidFill>
              <a:ln w="152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45" name="Oval"/>
              <p:cNvSpPr/>
              <p:nvPr/>
            </p:nvSpPr>
            <p:spPr>
              <a:xfrm>
                <a:off x="0" y="1245241"/>
                <a:ext cx="851054" cy="790053"/>
              </a:xfrm>
              <a:prstGeom prst="ellipse">
                <a:avLst/>
              </a:prstGeom>
              <a:solidFill>
                <a:schemeClr val="accent1"/>
              </a:solidFill>
              <a:ln w="152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46" name="Oval"/>
              <p:cNvSpPr/>
              <p:nvPr/>
            </p:nvSpPr>
            <p:spPr>
              <a:xfrm>
                <a:off x="3597620" y="422169"/>
                <a:ext cx="851055" cy="790053"/>
              </a:xfrm>
              <a:prstGeom prst="ellipse">
                <a:avLst/>
              </a:prstGeom>
              <a:solidFill>
                <a:schemeClr val="accent1"/>
              </a:solidFill>
              <a:ln w="152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47" name="Oval"/>
              <p:cNvSpPr/>
              <p:nvPr/>
            </p:nvSpPr>
            <p:spPr>
              <a:xfrm>
                <a:off x="4256247" y="3131015"/>
                <a:ext cx="851055" cy="790053"/>
              </a:xfrm>
              <a:prstGeom prst="ellipse">
                <a:avLst/>
              </a:prstGeom>
              <a:solidFill>
                <a:schemeClr val="accent1"/>
              </a:solidFill>
              <a:ln w="152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48" name="Oval"/>
              <p:cNvSpPr/>
              <p:nvPr/>
            </p:nvSpPr>
            <p:spPr>
              <a:xfrm>
                <a:off x="2379029" y="2119453"/>
                <a:ext cx="851055" cy="790053"/>
              </a:xfrm>
              <a:prstGeom prst="ellipse">
                <a:avLst/>
              </a:prstGeom>
              <a:solidFill>
                <a:schemeClr val="accent1"/>
              </a:solidFill>
              <a:ln w="152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</p:grpSp>
      <p:grpSp>
        <p:nvGrpSpPr>
          <p:cNvPr id="364" name="Group"/>
          <p:cNvGrpSpPr/>
          <p:nvPr/>
        </p:nvGrpSpPr>
        <p:grpSpPr>
          <a:xfrm>
            <a:off x="3758632" y="6327312"/>
            <a:ext cx="5107303" cy="4060813"/>
            <a:chOff x="0" y="0"/>
            <a:chExt cx="5107301" cy="4060812"/>
          </a:xfrm>
        </p:grpSpPr>
        <p:sp>
          <p:nvSpPr>
            <p:cNvPr id="351" name="Line"/>
            <p:cNvSpPr/>
            <p:nvPr/>
          </p:nvSpPr>
          <p:spPr>
            <a:xfrm>
              <a:off x="1878979" y="428623"/>
              <a:ext cx="2890024" cy="2890025"/>
            </a:xfrm>
            <a:prstGeom prst="line">
              <a:avLst/>
            </a:prstGeom>
            <a:noFill/>
            <a:ln w="1143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2" name="Line"/>
            <p:cNvSpPr/>
            <p:nvPr/>
          </p:nvSpPr>
          <p:spPr>
            <a:xfrm>
              <a:off x="559860" y="3632034"/>
              <a:ext cx="3987583" cy="1"/>
            </a:xfrm>
            <a:prstGeom prst="line">
              <a:avLst/>
            </a:prstGeom>
            <a:noFill/>
            <a:ln w="1143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3" name="Line"/>
            <p:cNvSpPr/>
            <p:nvPr/>
          </p:nvSpPr>
          <p:spPr>
            <a:xfrm>
              <a:off x="686860" y="1582970"/>
              <a:ext cx="1980262" cy="894872"/>
            </a:xfrm>
            <a:prstGeom prst="line">
              <a:avLst/>
            </a:prstGeom>
            <a:noFill/>
            <a:ln w="1143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4" name="Line"/>
            <p:cNvSpPr/>
            <p:nvPr/>
          </p:nvSpPr>
          <p:spPr>
            <a:xfrm flipH="1" flipV="1">
              <a:off x="2079076" y="295082"/>
              <a:ext cx="1987332" cy="598012"/>
            </a:xfrm>
            <a:prstGeom prst="line">
              <a:avLst/>
            </a:prstGeom>
            <a:noFill/>
            <a:ln w="1143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5" name="Line"/>
            <p:cNvSpPr/>
            <p:nvPr/>
          </p:nvSpPr>
          <p:spPr>
            <a:xfrm flipV="1">
              <a:off x="686859" y="1064204"/>
              <a:ext cx="3321990" cy="518767"/>
            </a:xfrm>
            <a:prstGeom prst="line">
              <a:avLst/>
            </a:prstGeom>
            <a:noFill/>
            <a:ln w="1143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56" name="Line"/>
            <p:cNvSpPr/>
            <p:nvPr/>
          </p:nvSpPr>
          <p:spPr>
            <a:xfrm flipV="1">
              <a:off x="559860" y="564796"/>
              <a:ext cx="1349345" cy="891175"/>
            </a:xfrm>
            <a:prstGeom prst="line">
              <a:avLst/>
            </a:prstGeom>
            <a:noFill/>
            <a:ln w="1143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363" name="Group"/>
            <p:cNvGrpSpPr/>
            <p:nvPr/>
          </p:nvGrpSpPr>
          <p:grpSpPr>
            <a:xfrm>
              <a:off x="0" y="-1"/>
              <a:ext cx="5107302" cy="4060814"/>
              <a:chOff x="0" y="0"/>
              <a:chExt cx="5107301" cy="4060812"/>
            </a:xfrm>
          </p:grpSpPr>
          <p:sp>
            <p:nvSpPr>
              <p:cNvPr id="357" name="Oval"/>
              <p:cNvSpPr/>
              <p:nvPr/>
            </p:nvSpPr>
            <p:spPr>
              <a:xfrm>
                <a:off x="1610631" y="0"/>
                <a:ext cx="851054" cy="790052"/>
              </a:xfrm>
              <a:prstGeom prst="ellipse">
                <a:avLst/>
              </a:prstGeom>
              <a:solidFill>
                <a:schemeClr val="accent1"/>
              </a:solidFill>
              <a:ln w="152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58" name="Oval"/>
              <p:cNvSpPr/>
              <p:nvPr/>
            </p:nvSpPr>
            <p:spPr>
              <a:xfrm>
                <a:off x="149955" y="3270760"/>
                <a:ext cx="851054" cy="790053"/>
              </a:xfrm>
              <a:prstGeom prst="ellipse">
                <a:avLst/>
              </a:prstGeom>
              <a:solidFill>
                <a:schemeClr val="accent1"/>
              </a:solidFill>
              <a:ln w="152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59" name="Oval"/>
              <p:cNvSpPr/>
              <p:nvPr/>
            </p:nvSpPr>
            <p:spPr>
              <a:xfrm>
                <a:off x="0" y="1245241"/>
                <a:ext cx="851054" cy="790053"/>
              </a:xfrm>
              <a:prstGeom prst="ellipse">
                <a:avLst/>
              </a:prstGeom>
              <a:solidFill>
                <a:schemeClr val="accent1"/>
              </a:solidFill>
              <a:ln w="152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60" name="Oval"/>
              <p:cNvSpPr/>
              <p:nvPr/>
            </p:nvSpPr>
            <p:spPr>
              <a:xfrm>
                <a:off x="3597620" y="422169"/>
                <a:ext cx="851055" cy="790053"/>
              </a:xfrm>
              <a:prstGeom prst="ellipse">
                <a:avLst/>
              </a:prstGeom>
              <a:solidFill>
                <a:schemeClr val="accent1"/>
              </a:solidFill>
              <a:ln w="152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61" name="Oval"/>
              <p:cNvSpPr/>
              <p:nvPr/>
            </p:nvSpPr>
            <p:spPr>
              <a:xfrm>
                <a:off x="4256247" y="3131015"/>
                <a:ext cx="851055" cy="790053"/>
              </a:xfrm>
              <a:prstGeom prst="ellipse">
                <a:avLst/>
              </a:prstGeom>
              <a:solidFill>
                <a:schemeClr val="accent1"/>
              </a:solidFill>
              <a:ln w="152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62" name="Oval"/>
              <p:cNvSpPr/>
              <p:nvPr/>
            </p:nvSpPr>
            <p:spPr>
              <a:xfrm>
                <a:off x="2379029" y="2119453"/>
                <a:ext cx="851055" cy="790053"/>
              </a:xfrm>
              <a:prstGeom prst="ellipse">
                <a:avLst/>
              </a:prstGeom>
              <a:solidFill>
                <a:schemeClr val="accent1"/>
              </a:solidFill>
              <a:ln w="152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</p:grpSp>
      <p:sp>
        <p:nvSpPr>
          <p:cNvPr id="365" name="Dingbat Tick"/>
          <p:cNvSpPr/>
          <p:nvPr/>
        </p:nvSpPr>
        <p:spPr>
          <a:xfrm>
            <a:off x="5294426" y="11045180"/>
            <a:ext cx="2035715" cy="1934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66" name="Dingbat X"/>
          <p:cNvSpPr/>
          <p:nvPr/>
        </p:nvSpPr>
        <p:spPr>
          <a:xfrm>
            <a:off x="17572538" y="11045180"/>
            <a:ext cx="1637062" cy="1934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6" grpId="2"/>
      <p:bldP build="whole" bldLvl="1" animBg="1" rev="0" advAuto="0" spid="36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onnected Compon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Connected Components</a:t>
            </a:r>
          </a:p>
        </p:txBody>
      </p:sp>
      <p:sp>
        <p:nvSpPr>
          <p:cNvPr id="369" name="A connected component of a graph G is a subgraph in which:…"/>
          <p:cNvSpPr txBox="1"/>
          <p:nvPr/>
        </p:nvSpPr>
        <p:spPr>
          <a:xfrm>
            <a:off x="11230049" y="4231712"/>
            <a:ext cx="12147570" cy="5642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 sz="6000"/>
            </a:pPr>
            <a:r>
              <a:t>A </a:t>
            </a:r>
            <a:r>
              <a:rPr b="1"/>
              <a:t>connected component</a:t>
            </a:r>
            <a:r>
              <a:t> of a graph G is a subgraph in which:</a:t>
            </a:r>
          </a:p>
          <a:p>
            <a:pPr marL="1111250" indent="-1111250">
              <a:buSzPct val="100000"/>
              <a:buAutoNum type="arabicPeriod" startAt="1"/>
              <a:defRPr b="0" sz="6000"/>
            </a:pPr>
            <a:r>
              <a:t>Any two vertices are </a:t>
            </a:r>
            <a:r>
              <a:rPr b="1"/>
              <a:t>connected</a:t>
            </a:r>
            <a:r>
              <a:t> by paths</a:t>
            </a:r>
          </a:p>
          <a:p>
            <a:pPr marL="1111250" indent="-1111250">
              <a:buSzPct val="100000"/>
              <a:buAutoNum type="arabicPeriod" startAt="1"/>
              <a:defRPr b="0" sz="6000"/>
            </a:pPr>
            <a:r>
              <a:t>There are </a:t>
            </a:r>
            <a:r>
              <a:rPr b="1"/>
              <a:t>no edges</a:t>
            </a:r>
            <a:r>
              <a:t> to other vertices in G.</a:t>
            </a:r>
          </a:p>
        </p:txBody>
      </p:sp>
      <p:grpSp>
        <p:nvGrpSpPr>
          <p:cNvPr id="382" name="Group"/>
          <p:cNvGrpSpPr/>
          <p:nvPr/>
        </p:nvGrpSpPr>
        <p:grpSpPr>
          <a:xfrm>
            <a:off x="2668033" y="4007298"/>
            <a:ext cx="6551198" cy="5701404"/>
            <a:chOff x="0" y="0"/>
            <a:chExt cx="6551196" cy="5701402"/>
          </a:xfrm>
        </p:grpSpPr>
        <p:sp>
          <p:nvSpPr>
            <p:cNvPr id="370" name="Line"/>
            <p:cNvSpPr/>
            <p:nvPr/>
          </p:nvSpPr>
          <p:spPr>
            <a:xfrm>
              <a:off x="718139" y="5099396"/>
              <a:ext cx="5114920" cy="1"/>
            </a:xfrm>
            <a:prstGeom prst="line">
              <a:avLst/>
            </a:prstGeom>
            <a:noFill/>
            <a:ln w="1143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71" name="Line"/>
            <p:cNvSpPr/>
            <p:nvPr/>
          </p:nvSpPr>
          <p:spPr>
            <a:xfrm>
              <a:off x="881043" y="2222499"/>
              <a:ext cx="2540106" cy="1256405"/>
            </a:xfrm>
            <a:prstGeom prst="line">
              <a:avLst/>
            </a:prstGeom>
            <a:noFill/>
            <a:ln w="1143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72" name="Line"/>
            <p:cNvSpPr/>
            <p:nvPr/>
          </p:nvSpPr>
          <p:spPr>
            <a:xfrm flipH="1" flipV="1">
              <a:off x="2666856" y="414297"/>
              <a:ext cx="2549173" cy="839612"/>
            </a:xfrm>
            <a:prstGeom prst="line">
              <a:avLst/>
            </a:prstGeom>
            <a:noFill/>
            <a:ln w="1143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73" name="Line"/>
            <p:cNvSpPr/>
            <p:nvPr/>
          </p:nvSpPr>
          <p:spPr>
            <a:xfrm flipV="1">
              <a:off x="881043" y="1494148"/>
              <a:ext cx="4261155" cy="728352"/>
            </a:xfrm>
            <a:prstGeom prst="line">
              <a:avLst/>
            </a:prstGeom>
            <a:noFill/>
            <a:ln w="1143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374" name="Line"/>
            <p:cNvSpPr/>
            <p:nvPr/>
          </p:nvSpPr>
          <p:spPr>
            <a:xfrm flipV="1">
              <a:off x="718139" y="792977"/>
              <a:ext cx="1730821" cy="1251214"/>
            </a:xfrm>
            <a:prstGeom prst="line">
              <a:avLst/>
            </a:prstGeom>
            <a:noFill/>
            <a:ln w="1143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381" name="Group"/>
            <p:cNvGrpSpPr/>
            <p:nvPr/>
          </p:nvGrpSpPr>
          <p:grpSpPr>
            <a:xfrm>
              <a:off x="-1" y="0"/>
              <a:ext cx="6551198" cy="5701403"/>
              <a:chOff x="0" y="0"/>
              <a:chExt cx="6551196" cy="5701402"/>
            </a:xfrm>
          </p:grpSpPr>
          <p:sp>
            <p:nvSpPr>
              <p:cNvPr id="375" name="Oval"/>
              <p:cNvSpPr/>
              <p:nvPr/>
            </p:nvSpPr>
            <p:spPr>
              <a:xfrm>
                <a:off x="2065975" y="-1"/>
                <a:ext cx="1091658" cy="1109239"/>
              </a:xfrm>
              <a:prstGeom prst="ellipse">
                <a:avLst/>
              </a:prstGeom>
              <a:solidFill>
                <a:schemeClr val="accent1"/>
              </a:solidFill>
              <a:ln w="152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76" name="Oval"/>
              <p:cNvSpPr/>
              <p:nvPr/>
            </p:nvSpPr>
            <p:spPr>
              <a:xfrm>
                <a:off x="192349" y="4592165"/>
                <a:ext cx="1091658" cy="1109238"/>
              </a:xfrm>
              <a:prstGeom prst="ellipse">
                <a:avLst/>
              </a:prstGeom>
              <a:solidFill>
                <a:schemeClr val="accent1"/>
              </a:solidFill>
              <a:ln w="152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77" name="Oval"/>
              <p:cNvSpPr/>
              <p:nvPr/>
            </p:nvSpPr>
            <p:spPr>
              <a:xfrm>
                <a:off x="-1" y="1748325"/>
                <a:ext cx="1091658" cy="1109238"/>
              </a:xfrm>
              <a:prstGeom prst="ellipse">
                <a:avLst/>
              </a:prstGeom>
              <a:solidFill>
                <a:schemeClr val="accent1"/>
              </a:solidFill>
              <a:ln w="152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78" name="Oval"/>
              <p:cNvSpPr/>
              <p:nvPr/>
            </p:nvSpPr>
            <p:spPr>
              <a:xfrm>
                <a:off x="4614710" y="592728"/>
                <a:ext cx="1091658" cy="1109238"/>
              </a:xfrm>
              <a:prstGeom prst="ellipse">
                <a:avLst/>
              </a:prstGeom>
              <a:solidFill>
                <a:schemeClr val="accent1"/>
              </a:solidFill>
              <a:ln w="152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79" name="Oval"/>
              <p:cNvSpPr/>
              <p:nvPr/>
            </p:nvSpPr>
            <p:spPr>
              <a:xfrm>
                <a:off x="5459539" y="4395963"/>
                <a:ext cx="1091658" cy="1109238"/>
              </a:xfrm>
              <a:prstGeom prst="ellipse">
                <a:avLst/>
              </a:prstGeom>
              <a:solidFill>
                <a:schemeClr val="accent1"/>
              </a:solidFill>
              <a:ln w="152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380" name="Oval"/>
              <p:cNvSpPr/>
              <p:nvPr/>
            </p:nvSpPr>
            <p:spPr>
              <a:xfrm>
                <a:off x="3051609" y="2975725"/>
                <a:ext cx="1091657" cy="1109238"/>
              </a:xfrm>
              <a:prstGeom prst="ellipse">
                <a:avLst/>
              </a:prstGeom>
              <a:solidFill>
                <a:schemeClr val="accent1"/>
              </a:solidFill>
              <a:ln w="152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</p:grpSp>
      <p:grpSp>
        <p:nvGrpSpPr>
          <p:cNvPr id="387" name="Group"/>
          <p:cNvGrpSpPr/>
          <p:nvPr/>
        </p:nvGrpSpPr>
        <p:grpSpPr>
          <a:xfrm>
            <a:off x="1926105" y="3936411"/>
            <a:ext cx="8900190" cy="6144844"/>
            <a:chOff x="-114300" y="-114299"/>
            <a:chExt cx="8900188" cy="6144843"/>
          </a:xfrm>
        </p:grpSpPr>
        <p:pic>
          <p:nvPicPr>
            <p:cNvPr id="383" name="Oval Oval" descr="Oval Oval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31610" y="-114300"/>
              <a:ext cx="6447095" cy="4174925"/>
            </a:xfrm>
            <a:prstGeom prst="rect">
              <a:avLst/>
            </a:prstGeom>
            <a:effectLst/>
          </p:spPr>
        </p:pic>
        <p:pic>
          <p:nvPicPr>
            <p:cNvPr id="385" name="Oval Oval" descr="Oval Oval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14301" y="4250386"/>
              <a:ext cx="8900190" cy="1780158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Question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Want to model real networks, have some baseline to compar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7000"/>
            </a:pPr>
            <a:r>
              <a:t>Want to model real networks, have some </a:t>
            </a:r>
            <a:r>
              <a:rPr b="1"/>
              <a:t>baseline</a:t>
            </a:r>
            <a:r>
              <a:t> to compare</a:t>
            </a:r>
          </a:p>
          <a:p>
            <a:pPr>
              <a:defRPr sz="7000"/>
            </a:pPr>
            <a:r>
              <a:t>“Is the value of this network metric unusual?” Want a </a:t>
            </a:r>
            <a:r>
              <a:rPr b="1"/>
              <a:t>null model</a:t>
            </a:r>
          </a:p>
          <a:p>
            <a:pPr>
              <a:defRPr sz="7000"/>
            </a:pPr>
            <a:r>
              <a:t>What is the </a:t>
            </a:r>
            <a:r>
              <a:rPr b="1"/>
              <a:t>very simplest</a:t>
            </a:r>
            <a:r>
              <a:t> model formulation we can look at?</a:t>
            </a:r>
          </a:p>
        </p:txBody>
      </p:sp>
      <p:sp>
        <p:nvSpPr>
          <p:cNvPr id="392" name="Erdos-Renyi Random Graph 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2950">
              <a:defRPr sz="10080"/>
            </a:lvl1pPr>
          </a:lstStyle>
          <a:p>
            <a:pPr/>
            <a:r>
              <a:t>Erdos-Renyi Random Graph Model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n this tutorial: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this tutorial:</a:t>
            </a:r>
          </a:p>
        </p:txBody>
      </p:sp>
      <p:sp>
        <p:nvSpPr>
          <p:cNvPr id="125" name="Recap on concepts and metrics covered in the lectur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7000"/>
            </a:pPr>
            <a:r>
              <a:rPr b="1"/>
              <a:t>Recap</a:t>
            </a:r>
            <a:r>
              <a:t> on concepts and metrics covered in the lecture</a:t>
            </a:r>
          </a:p>
          <a:p>
            <a:pPr>
              <a:defRPr sz="7000"/>
            </a:pPr>
            <a:r>
              <a:rPr b="1"/>
              <a:t>Get to grips with</a:t>
            </a:r>
            <a:r>
              <a:t> the Erdos-Renyi random graph model</a:t>
            </a:r>
          </a:p>
          <a:p>
            <a:pPr>
              <a:defRPr sz="7000"/>
            </a:pPr>
            <a:r>
              <a:rPr b="1"/>
              <a:t>See</a:t>
            </a:r>
            <a:r>
              <a:t> some of the key similarities and differences between random graphs and real networks</a:t>
            </a:r>
          </a:p>
        </p:txBody>
      </p:sp>
      <p:sp>
        <p:nvSpPr>
          <p:cNvPr id="126" name="Slide Number"/>
          <p:cNvSpPr txBox="1"/>
          <p:nvPr>
            <p:ph type="sldNum" sz="quarter" idx="4294967295"/>
          </p:nvPr>
        </p:nvSpPr>
        <p:spPr>
          <a:xfrm>
            <a:off x="12043765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Erdos-Renyi G(n,p) 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Erdos-Renyi G(n,p) Model</a:t>
            </a:r>
          </a:p>
        </p:txBody>
      </p:sp>
      <p:sp>
        <p:nvSpPr>
          <p:cNvPr id="395" name="Circle"/>
          <p:cNvSpPr/>
          <p:nvPr/>
        </p:nvSpPr>
        <p:spPr>
          <a:xfrm>
            <a:off x="3272992" y="3704999"/>
            <a:ext cx="1270001" cy="1270001"/>
          </a:xfrm>
          <a:prstGeom prst="ellipse">
            <a:avLst/>
          </a:prstGeom>
          <a:solidFill>
            <a:schemeClr val="accent1"/>
          </a:solidFill>
          <a:ln w="152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96" name="Circle"/>
          <p:cNvSpPr/>
          <p:nvPr/>
        </p:nvSpPr>
        <p:spPr>
          <a:xfrm>
            <a:off x="1093272" y="8962713"/>
            <a:ext cx="1270001" cy="1270001"/>
          </a:xfrm>
          <a:prstGeom prst="ellipse">
            <a:avLst/>
          </a:prstGeom>
          <a:solidFill>
            <a:schemeClr val="accent1"/>
          </a:solidFill>
          <a:ln w="152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97" name="Circle"/>
          <p:cNvSpPr/>
          <p:nvPr/>
        </p:nvSpPr>
        <p:spPr>
          <a:xfrm>
            <a:off x="869498" y="5706712"/>
            <a:ext cx="1270001" cy="1270001"/>
          </a:xfrm>
          <a:prstGeom prst="ellipse">
            <a:avLst/>
          </a:prstGeom>
          <a:solidFill>
            <a:schemeClr val="accent1"/>
          </a:solidFill>
          <a:ln w="152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98" name="Circle"/>
          <p:cNvSpPr/>
          <p:nvPr/>
        </p:nvSpPr>
        <p:spPr>
          <a:xfrm>
            <a:off x="6238113" y="4383632"/>
            <a:ext cx="1270001" cy="1270001"/>
          </a:xfrm>
          <a:prstGeom prst="ellipse">
            <a:avLst/>
          </a:prstGeom>
          <a:solidFill>
            <a:schemeClr val="accent1"/>
          </a:solidFill>
          <a:ln w="152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99" name="Circle"/>
          <p:cNvSpPr/>
          <p:nvPr/>
        </p:nvSpPr>
        <p:spPr>
          <a:xfrm>
            <a:off x="7220961" y="8738075"/>
            <a:ext cx="1270001" cy="1270001"/>
          </a:xfrm>
          <a:prstGeom prst="ellipse">
            <a:avLst/>
          </a:prstGeom>
          <a:solidFill>
            <a:schemeClr val="accent1"/>
          </a:solidFill>
          <a:ln w="152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00" name="Circle"/>
          <p:cNvSpPr/>
          <p:nvPr/>
        </p:nvSpPr>
        <p:spPr>
          <a:xfrm>
            <a:off x="4419648" y="7112000"/>
            <a:ext cx="1270001" cy="1270000"/>
          </a:xfrm>
          <a:prstGeom prst="ellipse">
            <a:avLst/>
          </a:prstGeom>
          <a:solidFill>
            <a:schemeClr val="accent1"/>
          </a:solidFill>
          <a:ln w="152400">
            <a:solidFill>
              <a:srgbClr val="929292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01" name="1. Start with an empty graph of n nodes"/>
          <p:cNvSpPr txBox="1"/>
          <p:nvPr/>
        </p:nvSpPr>
        <p:spPr>
          <a:xfrm>
            <a:off x="9971060" y="3325604"/>
            <a:ext cx="11345304" cy="1934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 sz="6000"/>
            </a:pPr>
            <a:r>
              <a:t>1. Start with an empty graph of </a:t>
            </a:r>
            <a:r>
              <a:rPr b="1"/>
              <a:t>n</a:t>
            </a:r>
            <a:r>
              <a:t> nodes</a:t>
            </a:r>
          </a:p>
        </p:txBody>
      </p:sp>
      <p:grpSp>
        <p:nvGrpSpPr>
          <p:cNvPr id="404" name="Group"/>
          <p:cNvGrpSpPr/>
          <p:nvPr/>
        </p:nvGrpSpPr>
        <p:grpSpPr>
          <a:xfrm>
            <a:off x="9606635" y="5539915"/>
            <a:ext cx="18271687" cy="8275765"/>
            <a:chOff x="0" y="0"/>
            <a:chExt cx="18271686" cy="8275763"/>
          </a:xfrm>
        </p:grpSpPr>
        <p:pic>
          <p:nvPicPr>
            <p:cNvPr id="40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832170" y="2664503"/>
              <a:ext cx="8439517" cy="56112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3" name="2. Acquire a biased coin with head probability p"/>
            <p:cNvSpPr txBox="1"/>
            <p:nvPr/>
          </p:nvSpPr>
          <p:spPr>
            <a:xfrm>
              <a:off x="0" y="-1"/>
              <a:ext cx="12319560" cy="1933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b="0" sz="6000"/>
              </a:pPr>
              <a:r>
                <a:t>2. Acquire a biased coin with head probability </a:t>
              </a:r>
              <a:r>
                <a:rPr b="1"/>
                <a:t>p</a:t>
              </a:r>
            </a:p>
          </p:txBody>
        </p:sp>
      </p:grpSp>
      <p:grpSp>
        <p:nvGrpSpPr>
          <p:cNvPr id="408" name="Group"/>
          <p:cNvGrpSpPr/>
          <p:nvPr/>
        </p:nvGrpSpPr>
        <p:grpSpPr>
          <a:xfrm>
            <a:off x="2136511" y="2374800"/>
            <a:ext cx="17693575" cy="10107470"/>
            <a:chOff x="-255878" y="-255878"/>
            <a:chExt cx="17693574" cy="10107468"/>
          </a:xfrm>
        </p:grpSpPr>
        <p:sp>
          <p:nvSpPr>
            <p:cNvPr id="405" name="3. For each pair of nodes, do a coin toss. If heads, draw an edge between them. If not, move on."/>
            <p:cNvSpPr txBox="1"/>
            <p:nvPr/>
          </p:nvSpPr>
          <p:spPr>
            <a:xfrm>
              <a:off x="7994192" y="6113726"/>
              <a:ext cx="9443505" cy="37378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6000"/>
              </a:lvl1pPr>
            </a:lstStyle>
            <a:p>
              <a:pPr/>
              <a:r>
                <a:t>3. For each pair of nodes, do a coin toss. If heads, draw an edge between them. If not, move on. </a:t>
              </a:r>
            </a:p>
          </p:txBody>
        </p:sp>
        <p:pic>
          <p:nvPicPr>
            <p:cNvPr id="406" name="Oval Oval" descr="Oval Oval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1075569">
              <a:off x="50422" y="575118"/>
              <a:ext cx="5859438" cy="2914496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4" grpId="2"/>
      <p:bldP build="whole" bldLvl="1" animBg="1" rev="0" advAuto="0" spid="408" grpId="3"/>
      <p:bldP build="whole" bldLvl="1" animBg="1" rev="0" advAuto="0" spid="401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Erdos-Renyi G(n,p) 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Erdos-Renyi G(n,p) model</a:t>
            </a:r>
          </a:p>
        </p:txBody>
      </p:sp>
      <p:grpSp>
        <p:nvGrpSpPr>
          <p:cNvPr id="417" name="Group"/>
          <p:cNvGrpSpPr/>
          <p:nvPr/>
        </p:nvGrpSpPr>
        <p:grpSpPr>
          <a:xfrm>
            <a:off x="261312" y="4206417"/>
            <a:ext cx="5107303" cy="4060813"/>
            <a:chOff x="0" y="0"/>
            <a:chExt cx="5107301" cy="4060812"/>
          </a:xfrm>
        </p:grpSpPr>
        <p:sp>
          <p:nvSpPr>
            <p:cNvPr id="411" name="Oval"/>
            <p:cNvSpPr/>
            <p:nvPr/>
          </p:nvSpPr>
          <p:spPr>
            <a:xfrm>
              <a:off x="1610631" y="0"/>
              <a:ext cx="851054" cy="790052"/>
            </a:xfrm>
            <a:prstGeom prst="ellipse">
              <a:avLst/>
            </a:prstGeom>
            <a:solidFill>
              <a:schemeClr val="accent1"/>
            </a:solidFill>
            <a:ln w="1524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2" name="Oval"/>
            <p:cNvSpPr/>
            <p:nvPr/>
          </p:nvSpPr>
          <p:spPr>
            <a:xfrm>
              <a:off x="149955" y="3270760"/>
              <a:ext cx="851054" cy="790053"/>
            </a:xfrm>
            <a:prstGeom prst="ellipse">
              <a:avLst/>
            </a:prstGeom>
            <a:solidFill>
              <a:schemeClr val="accent1"/>
            </a:solidFill>
            <a:ln w="1524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3" name="Oval"/>
            <p:cNvSpPr/>
            <p:nvPr/>
          </p:nvSpPr>
          <p:spPr>
            <a:xfrm>
              <a:off x="0" y="1245241"/>
              <a:ext cx="851054" cy="790053"/>
            </a:xfrm>
            <a:prstGeom prst="ellipse">
              <a:avLst/>
            </a:prstGeom>
            <a:solidFill>
              <a:schemeClr val="accent1"/>
            </a:solidFill>
            <a:ln w="1524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4" name="Oval"/>
            <p:cNvSpPr/>
            <p:nvPr/>
          </p:nvSpPr>
          <p:spPr>
            <a:xfrm>
              <a:off x="3597620" y="422169"/>
              <a:ext cx="851055" cy="790053"/>
            </a:xfrm>
            <a:prstGeom prst="ellipse">
              <a:avLst/>
            </a:prstGeom>
            <a:solidFill>
              <a:schemeClr val="accent1"/>
            </a:solidFill>
            <a:ln w="1524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5" name="Oval"/>
            <p:cNvSpPr/>
            <p:nvPr/>
          </p:nvSpPr>
          <p:spPr>
            <a:xfrm>
              <a:off x="4256247" y="3131015"/>
              <a:ext cx="851055" cy="790053"/>
            </a:xfrm>
            <a:prstGeom prst="ellipse">
              <a:avLst/>
            </a:prstGeom>
            <a:solidFill>
              <a:schemeClr val="accent1"/>
            </a:solidFill>
            <a:ln w="1524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6" name="Oval"/>
            <p:cNvSpPr/>
            <p:nvPr/>
          </p:nvSpPr>
          <p:spPr>
            <a:xfrm>
              <a:off x="2379029" y="2119453"/>
              <a:ext cx="851055" cy="790053"/>
            </a:xfrm>
            <a:prstGeom prst="ellipse">
              <a:avLst/>
            </a:prstGeom>
            <a:solidFill>
              <a:schemeClr val="accent1"/>
            </a:solidFill>
            <a:ln w="1524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440" name="Group"/>
          <p:cNvGrpSpPr/>
          <p:nvPr/>
        </p:nvGrpSpPr>
        <p:grpSpPr>
          <a:xfrm>
            <a:off x="19015385" y="4206417"/>
            <a:ext cx="5107302" cy="4060813"/>
            <a:chOff x="0" y="0"/>
            <a:chExt cx="5107301" cy="4060812"/>
          </a:xfrm>
        </p:grpSpPr>
        <p:sp>
          <p:nvSpPr>
            <p:cNvPr id="418" name="Line"/>
            <p:cNvSpPr/>
            <p:nvPr/>
          </p:nvSpPr>
          <p:spPr>
            <a:xfrm>
              <a:off x="2860810" y="2362291"/>
              <a:ext cx="1831284" cy="1046252"/>
            </a:xfrm>
            <a:prstGeom prst="line">
              <a:avLst/>
            </a:prstGeom>
            <a:noFill/>
            <a:ln w="1143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19" name="Line"/>
            <p:cNvSpPr/>
            <p:nvPr/>
          </p:nvSpPr>
          <p:spPr>
            <a:xfrm>
              <a:off x="603494" y="3632034"/>
              <a:ext cx="3900315" cy="1"/>
            </a:xfrm>
            <a:prstGeom prst="line">
              <a:avLst/>
            </a:prstGeom>
            <a:noFill/>
            <a:ln w="1143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20" name="Line"/>
            <p:cNvSpPr/>
            <p:nvPr/>
          </p:nvSpPr>
          <p:spPr>
            <a:xfrm flipV="1">
              <a:off x="603494" y="2520011"/>
              <a:ext cx="2018075" cy="1332872"/>
            </a:xfrm>
            <a:prstGeom prst="line">
              <a:avLst/>
            </a:prstGeom>
            <a:noFill/>
            <a:ln w="1143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21" name="Line"/>
            <p:cNvSpPr/>
            <p:nvPr/>
          </p:nvSpPr>
          <p:spPr>
            <a:xfrm flipV="1">
              <a:off x="459003" y="692580"/>
              <a:ext cx="3453901" cy="2999277"/>
            </a:xfrm>
            <a:prstGeom prst="line">
              <a:avLst/>
            </a:prstGeom>
            <a:noFill/>
            <a:ln w="1143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22" name="Line"/>
            <p:cNvSpPr/>
            <p:nvPr/>
          </p:nvSpPr>
          <p:spPr>
            <a:xfrm flipV="1">
              <a:off x="2709399" y="855604"/>
              <a:ext cx="1349346" cy="1591839"/>
            </a:xfrm>
            <a:prstGeom prst="line">
              <a:avLst/>
            </a:prstGeom>
            <a:noFill/>
            <a:ln w="1143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23" name="Line"/>
            <p:cNvSpPr/>
            <p:nvPr/>
          </p:nvSpPr>
          <p:spPr>
            <a:xfrm flipH="1" flipV="1">
              <a:off x="4058744" y="691796"/>
              <a:ext cx="656299" cy="2677220"/>
            </a:xfrm>
            <a:prstGeom prst="line">
              <a:avLst/>
            </a:prstGeom>
            <a:noFill/>
            <a:ln w="1143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24" name="Line"/>
            <p:cNvSpPr/>
            <p:nvPr/>
          </p:nvSpPr>
          <p:spPr>
            <a:xfrm flipV="1">
              <a:off x="476494" y="691796"/>
              <a:ext cx="1603344" cy="3000844"/>
            </a:xfrm>
            <a:prstGeom prst="line">
              <a:avLst/>
            </a:prstGeom>
            <a:noFill/>
            <a:ln w="1143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25" name="Line"/>
            <p:cNvSpPr/>
            <p:nvPr/>
          </p:nvSpPr>
          <p:spPr>
            <a:xfrm flipH="1" flipV="1">
              <a:off x="2079837" y="691796"/>
              <a:ext cx="947627" cy="1919454"/>
            </a:xfrm>
            <a:prstGeom prst="line">
              <a:avLst/>
            </a:prstGeom>
            <a:noFill/>
            <a:ln w="1143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26" name="Line"/>
            <p:cNvSpPr/>
            <p:nvPr/>
          </p:nvSpPr>
          <p:spPr>
            <a:xfrm flipH="1" flipV="1">
              <a:off x="2079838" y="691796"/>
              <a:ext cx="2608468" cy="2677220"/>
            </a:xfrm>
            <a:prstGeom prst="line">
              <a:avLst/>
            </a:prstGeom>
            <a:noFill/>
            <a:ln w="1143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27" name="Line"/>
            <p:cNvSpPr/>
            <p:nvPr/>
          </p:nvSpPr>
          <p:spPr>
            <a:xfrm>
              <a:off x="2040958" y="430011"/>
              <a:ext cx="1904209" cy="328155"/>
            </a:xfrm>
            <a:prstGeom prst="line">
              <a:avLst/>
            </a:prstGeom>
            <a:noFill/>
            <a:ln w="1143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28" name="Line"/>
            <p:cNvSpPr/>
            <p:nvPr/>
          </p:nvSpPr>
          <p:spPr>
            <a:xfrm>
              <a:off x="730494" y="1582970"/>
              <a:ext cx="3848211" cy="2137224"/>
            </a:xfrm>
            <a:prstGeom prst="line">
              <a:avLst/>
            </a:prstGeom>
            <a:noFill/>
            <a:ln w="1143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29" name="Line"/>
            <p:cNvSpPr/>
            <p:nvPr/>
          </p:nvSpPr>
          <p:spPr>
            <a:xfrm>
              <a:off x="489534" y="1582970"/>
              <a:ext cx="2245994" cy="894872"/>
            </a:xfrm>
            <a:prstGeom prst="line">
              <a:avLst/>
            </a:prstGeom>
            <a:noFill/>
            <a:ln w="1143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30" name="Line"/>
            <p:cNvSpPr/>
            <p:nvPr/>
          </p:nvSpPr>
          <p:spPr>
            <a:xfrm flipV="1">
              <a:off x="554665" y="764879"/>
              <a:ext cx="3646315" cy="745009"/>
            </a:xfrm>
            <a:prstGeom prst="line">
              <a:avLst/>
            </a:prstGeom>
            <a:noFill/>
            <a:ln w="1143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31" name="Line"/>
            <p:cNvSpPr/>
            <p:nvPr/>
          </p:nvSpPr>
          <p:spPr>
            <a:xfrm flipH="1">
              <a:off x="563973" y="1553952"/>
              <a:ext cx="1" cy="2195260"/>
            </a:xfrm>
            <a:prstGeom prst="line">
              <a:avLst/>
            </a:prstGeom>
            <a:noFill/>
            <a:ln w="1143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32" name="Line"/>
            <p:cNvSpPr/>
            <p:nvPr/>
          </p:nvSpPr>
          <p:spPr>
            <a:xfrm flipV="1">
              <a:off x="603493" y="564796"/>
              <a:ext cx="1349346" cy="891175"/>
            </a:xfrm>
            <a:prstGeom prst="line">
              <a:avLst/>
            </a:prstGeom>
            <a:noFill/>
            <a:ln w="1143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439" name="Group"/>
            <p:cNvGrpSpPr/>
            <p:nvPr/>
          </p:nvGrpSpPr>
          <p:grpSpPr>
            <a:xfrm>
              <a:off x="0" y="-1"/>
              <a:ext cx="5107302" cy="4060814"/>
              <a:chOff x="0" y="0"/>
              <a:chExt cx="5107301" cy="4060812"/>
            </a:xfrm>
          </p:grpSpPr>
          <p:sp>
            <p:nvSpPr>
              <p:cNvPr id="433" name="Oval"/>
              <p:cNvSpPr/>
              <p:nvPr/>
            </p:nvSpPr>
            <p:spPr>
              <a:xfrm>
                <a:off x="1610631" y="0"/>
                <a:ext cx="851054" cy="790052"/>
              </a:xfrm>
              <a:prstGeom prst="ellipse">
                <a:avLst/>
              </a:prstGeom>
              <a:solidFill>
                <a:schemeClr val="accent1"/>
              </a:solidFill>
              <a:ln w="152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434" name="Oval"/>
              <p:cNvSpPr/>
              <p:nvPr/>
            </p:nvSpPr>
            <p:spPr>
              <a:xfrm>
                <a:off x="149955" y="3270760"/>
                <a:ext cx="851054" cy="790053"/>
              </a:xfrm>
              <a:prstGeom prst="ellipse">
                <a:avLst/>
              </a:prstGeom>
              <a:solidFill>
                <a:schemeClr val="accent1"/>
              </a:solidFill>
              <a:ln w="152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435" name="Oval"/>
              <p:cNvSpPr/>
              <p:nvPr/>
            </p:nvSpPr>
            <p:spPr>
              <a:xfrm>
                <a:off x="0" y="1245241"/>
                <a:ext cx="851054" cy="790053"/>
              </a:xfrm>
              <a:prstGeom prst="ellipse">
                <a:avLst/>
              </a:prstGeom>
              <a:solidFill>
                <a:schemeClr val="accent1"/>
              </a:solidFill>
              <a:ln w="152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436" name="Oval"/>
              <p:cNvSpPr/>
              <p:nvPr/>
            </p:nvSpPr>
            <p:spPr>
              <a:xfrm>
                <a:off x="3597620" y="422169"/>
                <a:ext cx="851055" cy="790053"/>
              </a:xfrm>
              <a:prstGeom prst="ellipse">
                <a:avLst/>
              </a:prstGeom>
              <a:solidFill>
                <a:schemeClr val="accent1"/>
              </a:solidFill>
              <a:ln w="152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437" name="Oval"/>
              <p:cNvSpPr/>
              <p:nvPr/>
            </p:nvSpPr>
            <p:spPr>
              <a:xfrm>
                <a:off x="4256247" y="3131015"/>
                <a:ext cx="851055" cy="790053"/>
              </a:xfrm>
              <a:prstGeom prst="ellipse">
                <a:avLst/>
              </a:prstGeom>
              <a:solidFill>
                <a:schemeClr val="accent1"/>
              </a:solidFill>
              <a:ln w="152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438" name="Oval"/>
              <p:cNvSpPr/>
              <p:nvPr/>
            </p:nvSpPr>
            <p:spPr>
              <a:xfrm>
                <a:off x="2379029" y="2119453"/>
                <a:ext cx="851055" cy="790053"/>
              </a:xfrm>
              <a:prstGeom prst="ellipse">
                <a:avLst/>
              </a:prstGeom>
              <a:solidFill>
                <a:schemeClr val="accent1"/>
              </a:solidFill>
              <a:ln w="152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</p:grpSp>
      <p:grpSp>
        <p:nvGrpSpPr>
          <p:cNvPr id="454" name="Group"/>
          <p:cNvGrpSpPr/>
          <p:nvPr/>
        </p:nvGrpSpPr>
        <p:grpSpPr>
          <a:xfrm>
            <a:off x="9638348" y="4206417"/>
            <a:ext cx="5107303" cy="4060813"/>
            <a:chOff x="0" y="0"/>
            <a:chExt cx="5107301" cy="4060812"/>
          </a:xfrm>
        </p:grpSpPr>
        <p:sp>
          <p:nvSpPr>
            <p:cNvPr id="441" name="Line"/>
            <p:cNvSpPr/>
            <p:nvPr/>
          </p:nvSpPr>
          <p:spPr>
            <a:xfrm>
              <a:off x="1878979" y="428623"/>
              <a:ext cx="2890024" cy="2890025"/>
            </a:xfrm>
            <a:prstGeom prst="line">
              <a:avLst/>
            </a:prstGeom>
            <a:noFill/>
            <a:ln w="1143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42" name="Line"/>
            <p:cNvSpPr/>
            <p:nvPr/>
          </p:nvSpPr>
          <p:spPr>
            <a:xfrm>
              <a:off x="559860" y="3632034"/>
              <a:ext cx="3987583" cy="1"/>
            </a:xfrm>
            <a:prstGeom prst="line">
              <a:avLst/>
            </a:prstGeom>
            <a:noFill/>
            <a:ln w="1143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43" name="Line"/>
            <p:cNvSpPr/>
            <p:nvPr/>
          </p:nvSpPr>
          <p:spPr>
            <a:xfrm>
              <a:off x="686860" y="1582970"/>
              <a:ext cx="1980262" cy="894872"/>
            </a:xfrm>
            <a:prstGeom prst="line">
              <a:avLst/>
            </a:prstGeom>
            <a:noFill/>
            <a:ln w="1143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44" name="Line"/>
            <p:cNvSpPr/>
            <p:nvPr/>
          </p:nvSpPr>
          <p:spPr>
            <a:xfrm flipH="1" flipV="1">
              <a:off x="2079076" y="295082"/>
              <a:ext cx="1987332" cy="598012"/>
            </a:xfrm>
            <a:prstGeom prst="line">
              <a:avLst/>
            </a:prstGeom>
            <a:noFill/>
            <a:ln w="1143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45" name="Line"/>
            <p:cNvSpPr/>
            <p:nvPr/>
          </p:nvSpPr>
          <p:spPr>
            <a:xfrm flipV="1">
              <a:off x="686859" y="1064204"/>
              <a:ext cx="3321990" cy="518767"/>
            </a:xfrm>
            <a:prstGeom prst="line">
              <a:avLst/>
            </a:prstGeom>
            <a:noFill/>
            <a:ln w="1143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46" name="Line"/>
            <p:cNvSpPr/>
            <p:nvPr/>
          </p:nvSpPr>
          <p:spPr>
            <a:xfrm flipV="1">
              <a:off x="559860" y="564796"/>
              <a:ext cx="1349345" cy="891175"/>
            </a:xfrm>
            <a:prstGeom prst="line">
              <a:avLst/>
            </a:prstGeom>
            <a:noFill/>
            <a:ln w="1143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grpSp>
          <p:nvGrpSpPr>
            <p:cNvPr id="453" name="Group"/>
            <p:cNvGrpSpPr/>
            <p:nvPr/>
          </p:nvGrpSpPr>
          <p:grpSpPr>
            <a:xfrm>
              <a:off x="0" y="-1"/>
              <a:ext cx="5107302" cy="4060814"/>
              <a:chOff x="0" y="0"/>
              <a:chExt cx="5107301" cy="4060812"/>
            </a:xfrm>
          </p:grpSpPr>
          <p:sp>
            <p:nvSpPr>
              <p:cNvPr id="447" name="Oval"/>
              <p:cNvSpPr/>
              <p:nvPr/>
            </p:nvSpPr>
            <p:spPr>
              <a:xfrm>
                <a:off x="1610631" y="0"/>
                <a:ext cx="851054" cy="790052"/>
              </a:xfrm>
              <a:prstGeom prst="ellipse">
                <a:avLst/>
              </a:prstGeom>
              <a:solidFill>
                <a:schemeClr val="accent1"/>
              </a:solidFill>
              <a:ln w="152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448" name="Oval"/>
              <p:cNvSpPr/>
              <p:nvPr/>
            </p:nvSpPr>
            <p:spPr>
              <a:xfrm>
                <a:off x="149955" y="3270760"/>
                <a:ext cx="851054" cy="790053"/>
              </a:xfrm>
              <a:prstGeom prst="ellipse">
                <a:avLst/>
              </a:prstGeom>
              <a:solidFill>
                <a:schemeClr val="accent1"/>
              </a:solidFill>
              <a:ln w="152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449" name="Oval"/>
              <p:cNvSpPr/>
              <p:nvPr/>
            </p:nvSpPr>
            <p:spPr>
              <a:xfrm>
                <a:off x="0" y="1245241"/>
                <a:ext cx="851054" cy="790053"/>
              </a:xfrm>
              <a:prstGeom prst="ellipse">
                <a:avLst/>
              </a:prstGeom>
              <a:solidFill>
                <a:schemeClr val="accent1"/>
              </a:solidFill>
              <a:ln w="152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450" name="Oval"/>
              <p:cNvSpPr/>
              <p:nvPr/>
            </p:nvSpPr>
            <p:spPr>
              <a:xfrm>
                <a:off x="3597620" y="422169"/>
                <a:ext cx="851055" cy="790053"/>
              </a:xfrm>
              <a:prstGeom prst="ellipse">
                <a:avLst/>
              </a:prstGeom>
              <a:solidFill>
                <a:schemeClr val="accent1"/>
              </a:solidFill>
              <a:ln w="152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451" name="Oval"/>
              <p:cNvSpPr/>
              <p:nvPr/>
            </p:nvSpPr>
            <p:spPr>
              <a:xfrm>
                <a:off x="4256247" y="3131015"/>
                <a:ext cx="851055" cy="790053"/>
              </a:xfrm>
              <a:prstGeom prst="ellipse">
                <a:avLst/>
              </a:prstGeom>
              <a:solidFill>
                <a:schemeClr val="accent1"/>
              </a:solidFill>
              <a:ln w="152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  <p:sp>
            <p:nvSpPr>
              <p:cNvPr id="452" name="Oval"/>
              <p:cNvSpPr/>
              <p:nvPr/>
            </p:nvSpPr>
            <p:spPr>
              <a:xfrm>
                <a:off x="2379029" y="2119453"/>
                <a:ext cx="851055" cy="790053"/>
              </a:xfrm>
              <a:prstGeom prst="ellipse">
                <a:avLst/>
              </a:prstGeom>
              <a:solidFill>
                <a:schemeClr val="accent1"/>
              </a:solidFill>
              <a:ln w="152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b="0"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</a:p>
            </p:txBody>
          </p:sp>
        </p:grpSp>
      </p:grpSp>
      <p:sp>
        <p:nvSpPr>
          <p:cNvPr id="455" name="Line"/>
          <p:cNvSpPr/>
          <p:nvPr/>
        </p:nvSpPr>
        <p:spPr>
          <a:xfrm>
            <a:off x="3343195" y="9876646"/>
            <a:ext cx="17286016" cy="1"/>
          </a:xfrm>
          <a:prstGeom prst="line">
            <a:avLst/>
          </a:prstGeom>
          <a:ln w="1905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56" name="Increasing p"/>
          <p:cNvSpPr txBox="1"/>
          <p:nvPr/>
        </p:nvSpPr>
        <p:spPr>
          <a:xfrm>
            <a:off x="7470247" y="11486062"/>
            <a:ext cx="9443505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 sz="6000"/>
            </a:pPr>
            <a:r>
              <a:t>Increasing </a:t>
            </a:r>
            <a:r>
              <a:rPr b="1"/>
              <a:t>p</a:t>
            </a:r>
          </a:p>
        </p:txBody>
      </p:sp>
      <p:sp>
        <p:nvSpPr>
          <p:cNvPr id="457" name="p=0"/>
          <p:cNvSpPr txBox="1"/>
          <p:nvPr/>
        </p:nvSpPr>
        <p:spPr>
          <a:xfrm>
            <a:off x="1448424" y="10125389"/>
            <a:ext cx="1685164" cy="1155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pPr/>
            <a:r>
              <a:t>p=0</a:t>
            </a:r>
          </a:p>
        </p:txBody>
      </p:sp>
      <p:sp>
        <p:nvSpPr>
          <p:cNvPr id="458" name="p=1"/>
          <p:cNvSpPr txBox="1"/>
          <p:nvPr/>
        </p:nvSpPr>
        <p:spPr>
          <a:xfrm>
            <a:off x="20726453" y="10125389"/>
            <a:ext cx="1685164" cy="1155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pPr/>
            <a:r>
              <a:t>p=1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40" grpId="2"/>
      <p:bldP build="whole" bldLvl="1" animBg="1" rev="0" advAuto="0" spid="454" grpId="3"/>
      <p:bldP build="whole" bldLvl="1" animBg="1" rev="0" advAuto="0" spid="417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Average degree of ER networ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Average degree of ER networks</a:t>
            </a:r>
          </a:p>
        </p:txBody>
      </p:sp>
      <p:grpSp>
        <p:nvGrpSpPr>
          <p:cNvPr id="466" name="Group"/>
          <p:cNvGrpSpPr/>
          <p:nvPr/>
        </p:nvGrpSpPr>
        <p:grpSpPr>
          <a:xfrm>
            <a:off x="2126335" y="4490581"/>
            <a:ext cx="4832800" cy="6501525"/>
            <a:chOff x="0" y="0"/>
            <a:chExt cx="4832798" cy="6501524"/>
          </a:xfrm>
        </p:grpSpPr>
        <p:sp>
          <p:nvSpPr>
            <p:cNvPr id="461" name="Line"/>
            <p:cNvSpPr/>
            <p:nvPr/>
          </p:nvSpPr>
          <p:spPr>
            <a:xfrm>
              <a:off x="1069960" y="3694001"/>
              <a:ext cx="3033350" cy="2807524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ysDot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62" name="Line"/>
            <p:cNvSpPr/>
            <p:nvPr/>
          </p:nvSpPr>
          <p:spPr>
            <a:xfrm>
              <a:off x="1069960" y="3694001"/>
              <a:ext cx="3762839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ysDot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63" name="Line"/>
            <p:cNvSpPr/>
            <p:nvPr/>
          </p:nvSpPr>
          <p:spPr>
            <a:xfrm flipV="1">
              <a:off x="1069960" y="886477"/>
              <a:ext cx="3033350" cy="2807525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ysDot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64" name="Line"/>
            <p:cNvSpPr/>
            <p:nvPr/>
          </p:nvSpPr>
          <p:spPr>
            <a:xfrm flipV="1">
              <a:off x="891634" y="0"/>
              <a:ext cx="1" cy="352895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ysDot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465" name="Oval"/>
            <p:cNvSpPr/>
            <p:nvPr/>
          </p:nvSpPr>
          <p:spPr>
            <a:xfrm>
              <a:off x="0" y="3094939"/>
              <a:ext cx="1783269" cy="1650510"/>
            </a:xfrm>
            <a:prstGeom prst="ellipse">
              <a:avLst/>
            </a:prstGeom>
            <a:solidFill>
              <a:schemeClr val="accent1"/>
            </a:solidFill>
            <a:ln w="1905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467" name="For each node, there are n-1 others in the graph it could connect to."/>
          <p:cNvSpPr txBox="1"/>
          <p:nvPr/>
        </p:nvSpPr>
        <p:spPr>
          <a:xfrm>
            <a:off x="7916088" y="3398996"/>
            <a:ext cx="15168651" cy="190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6000"/>
            </a:lvl1pPr>
          </a:lstStyle>
          <a:p>
            <a:pPr/>
            <a:r>
              <a:t>For each node, there are n-1 others in the graph it could connect to.</a:t>
            </a:r>
          </a:p>
        </p:txBody>
      </p:sp>
      <p:sp>
        <p:nvSpPr>
          <p:cNvPr id="468" name="Each of those connections can happen with probability p"/>
          <p:cNvSpPr txBox="1"/>
          <p:nvPr/>
        </p:nvSpPr>
        <p:spPr>
          <a:xfrm>
            <a:off x="8103298" y="5894117"/>
            <a:ext cx="15168650" cy="190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6000"/>
            </a:lvl1pPr>
          </a:lstStyle>
          <a:p>
            <a:pPr/>
            <a:r>
              <a:t>Each of those connections can happen with probability p</a:t>
            </a:r>
          </a:p>
        </p:txBody>
      </p:sp>
      <p:sp>
        <p:nvSpPr>
          <p:cNvPr id="469" name="(If you were a fan of Probability and Matrices, this is a binomial with n-1 trials and success probability p)"/>
          <p:cNvSpPr txBox="1"/>
          <p:nvPr/>
        </p:nvSpPr>
        <p:spPr>
          <a:xfrm>
            <a:off x="8152614" y="8173509"/>
            <a:ext cx="15070019" cy="2873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 sz="6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(If you were a fan of Probability and Matrices, this is a binomial with </a:t>
            </a:r>
            <a:r>
              <a:rPr b="1"/>
              <a:t>n-1 trials</a:t>
            </a:r>
            <a:r>
              <a:t> and </a:t>
            </a:r>
            <a:r>
              <a:rPr b="1"/>
              <a:t>success probability p</a:t>
            </a:r>
            <a:r>
              <a:t>)</a:t>
            </a:r>
          </a:p>
        </p:txBody>
      </p:sp>
      <p:sp>
        <p:nvSpPr>
          <p:cNvPr id="470" name="So average degree is (n-1)p, or approximately np"/>
          <p:cNvSpPr txBox="1"/>
          <p:nvPr/>
        </p:nvSpPr>
        <p:spPr>
          <a:xfrm>
            <a:off x="8471348" y="11055698"/>
            <a:ext cx="14974403" cy="1959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 sz="6000"/>
            </a:pPr>
            <a:r>
              <a:t>So average degree is </a:t>
            </a:r>
            <a:r>
              <a:rPr b="1"/>
              <a:t>(n-1)p</a:t>
            </a:r>
            <a:r>
              <a:t>, or approximately </a:t>
            </a:r>
            <a:r>
              <a:rPr b="1"/>
              <a:t>np</a:t>
            </a:r>
          </a:p>
        </p:txBody>
      </p:sp>
      <p:sp>
        <p:nvSpPr>
          <p:cNvPr id="471" name="1"/>
          <p:cNvSpPr txBox="1"/>
          <p:nvPr/>
        </p:nvSpPr>
        <p:spPr>
          <a:xfrm>
            <a:off x="2851849" y="2988434"/>
            <a:ext cx="608585" cy="1155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pPr/>
            <a:r>
              <a:t>1</a:t>
            </a:r>
          </a:p>
        </p:txBody>
      </p:sp>
      <p:sp>
        <p:nvSpPr>
          <p:cNvPr id="472" name="n-1"/>
          <p:cNvSpPr txBox="1"/>
          <p:nvPr/>
        </p:nvSpPr>
        <p:spPr>
          <a:xfrm>
            <a:off x="5257923" y="10981757"/>
            <a:ext cx="1497585" cy="1155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pPr/>
            <a:r>
              <a:t>n-1</a:t>
            </a:r>
          </a:p>
        </p:txBody>
      </p:sp>
      <p:sp>
        <p:nvSpPr>
          <p:cNvPr id="473" name="…"/>
          <p:cNvSpPr txBox="1"/>
          <p:nvPr/>
        </p:nvSpPr>
        <p:spPr>
          <a:xfrm>
            <a:off x="6091776" y="3775872"/>
            <a:ext cx="1003301" cy="1155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pPr/>
            <a:r>
              <a:t>…</a:t>
            </a:r>
          </a:p>
        </p:txBody>
      </p:sp>
      <p:sp>
        <p:nvSpPr>
          <p:cNvPr id="474" name="…"/>
          <p:cNvSpPr txBox="1"/>
          <p:nvPr/>
        </p:nvSpPr>
        <p:spPr>
          <a:xfrm>
            <a:off x="7308205" y="7731897"/>
            <a:ext cx="1003301" cy="1155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pPr/>
            <a:r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69" grpId="3"/>
      <p:bldP build="whole" bldLvl="1" animBg="1" rev="0" advAuto="0" spid="467" grpId="1"/>
      <p:bldP build="whole" bldLvl="1" animBg="1" rev="0" advAuto="0" spid="470" grpId="4"/>
      <p:bldP build="whole" bldLvl="1" animBg="1" rev="0" advAuto="0" spid="468" grpId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What do ER graphs look lik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do ER graphs look like?</a:t>
            </a:r>
          </a:p>
        </p:txBody>
      </p:sp>
      <p:pic>
        <p:nvPicPr>
          <p:cNvPr id="477" name="Screenshot 2020-01-22 at 22.50.37.png" descr="Screenshot 2020-01-22 at 22.50.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862" y="4853262"/>
            <a:ext cx="8461971" cy="5889075"/>
          </a:xfrm>
          <a:prstGeom prst="rect">
            <a:avLst/>
          </a:prstGeom>
          <a:ln w="12700">
            <a:miter lim="400000"/>
          </a:ln>
        </p:spPr>
      </p:pic>
      <p:sp>
        <p:nvSpPr>
          <p:cNvPr id="478" name="Equation"/>
          <p:cNvSpPr txBox="1"/>
          <p:nvPr/>
        </p:nvSpPr>
        <p:spPr>
          <a:xfrm>
            <a:off x="2925879" y="2465833"/>
            <a:ext cx="2675936" cy="222963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8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8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&lt;</m:t>
                  </m:r>
                  <m:f>
                    <m:fPr>
                      <m:ctrlPr>
                        <a:rPr xmlns:a="http://schemas.openxmlformats.org/drawingml/2006/main" sz="8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8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8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den>
                  </m:f>
                </m:oMath>
              </m:oMathPara>
            </a14:m>
            <a:endParaRPr sz="8200"/>
          </a:p>
        </p:txBody>
      </p:sp>
      <p:sp>
        <p:nvSpPr>
          <p:cNvPr id="479" name="Very disconnected graph, only tiny connected components"/>
          <p:cNvSpPr txBox="1"/>
          <p:nvPr/>
        </p:nvSpPr>
        <p:spPr>
          <a:xfrm>
            <a:off x="132625" y="10843489"/>
            <a:ext cx="7676976" cy="2369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5000"/>
            </a:lvl1pPr>
          </a:lstStyle>
          <a:p>
            <a:pPr/>
            <a:r>
              <a:t>Very disconnected graph, only tiny connected components</a:t>
            </a:r>
          </a:p>
        </p:txBody>
      </p:sp>
      <p:pic>
        <p:nvPicPr>
          <p:cNvPr id="480" name="Screenshot 2020-01-22 at 22.52.59.png" descr="Screenshot 2020-01-22 at 22.52.5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96765" y="4817014"/>
            <a:ext cx="8790470" cy="5961572"/>
          </a:xfrm>
          <a:prstGeom prst="rect">
            <a:avLst/>
          </a:prstGeom>
          <a:ln w="12700">
            <a:miter lim="400000"/>
          </a:ln>
        </p:spPr>
      </p:pic>
      <p:sp>
        <p:nvSpPr>
          <p:cNvPr id="481" name="Equation"/>
          <p:cNvSpPr txBox="1"/>
          <p:nvPr/>
        </p:nvSpPr>
        <p:spPr>
          <a:xfrm>
            <a:off x="10046716" y="2465833"/>
            <a:ext cx="4290569" cy="222963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8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8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8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8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xmlns:a="http://schemas.openxmlformats.org/drawingml/2006/main" sz="8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den>
                  </m:f>
                  <m:r>
                    <a:rPr xmlns:a="http://schemas.openxmlformats.org/drawingml/2006/main" sz="8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8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ϵ</m:t>
                  </m:r>
                </m:oMath>
              </m:oMathPara>
            </a14:m>
            <a:endParaRPr sz="8200"/>
          </a:p>
        </p:txBody>
      </p:sp>
      <p:sp>
        <p:nvSpPr>
          <p:cNvPr id="482" name="A giant component appears, no/very few cycles"/>
          <p:cNvSpPr txBox="1"/>
          <p:nvPr/>
        </p:nvSpPr>
        <p:spPr>
          <a:xfrm>
            <a:off x="8165197" y="10895963"/>
            <a:ext cx="7858794" cy="2369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5000"/>
            </a:lvl1pPr>
          </a:lstStyle>
          <a:p>
            <a:pPr/>
            <a:r>
              <a:t>A giant component appears, no/very few cycles</a:t>
            </a:r>
          </a:p>
        </p:txBody>
      </p:sp>
      <p:sp>
        <p:nvSpPr>
          <p:cNvPr id="483" name="Equation"/>
          <p:cNvSpPr txBox="1"/>
          <p:nvPr/>
        </p:nvSpPr>
        <p:spPr>
          <a:xfrm>
            <a:off x="17868879" y="2461667"/>
            <a:ext cx="4700418" cy="223797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b="0" sz="1800"/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8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8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&gt;</m:t>
                  </m:r>
                  <m:f>
                    <m:fPr>
                      <m:ctrlPr>
                        <a:rPr xmlns:a="http://schemas.openxmlformats.org/drawingml/2006/main" sz="8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m:rPr>
                          <m:sty m:val="p"/>
                        </m:rPr>
                        <a:rPr xmlns:a="http://schemas.openxmlformats.org/drawingml/2006/main" sz="8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xmlns:a="http://schemas.openxmlformats.org/drawingml/2006/main" sz="8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8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8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num>
                    <m:den>
                      <m:r>
                        <a:rPr xmlns:a="http://schemas.openxmlformats.org/drawingml/2006/main" sz="8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den>
                  </m:f>
                </m:oMath>
              </m:oMathPara>
            </a14:m>
            <a:endParaRPr sz="8200"/>
          </a:p>
        </p:txBody>
      </p:sp>
      <p:pic>
        <p:nvPicPr>
          <p:cNvPr id="484" name="Screenshot 2020-01-22 at 23.00.49.png" descr="Screenshot 2020-01-22 at 23.00.4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823854" y="4792159"/>
            <a:ext cx="8790469" cy="6011282"/>
          </a:xfrm>
          <a:prstGeom prst="rect">
            <a:avLst/>
          </a:prstGeom>
          <a:ln w="12700">
            <a:miter lim="400000"/>
          </a:ln>
        </p:spPr>
      </p:pic>
      <p:sp>
        <p:nvSpPr>
          <p:cNvPr id="485" name="Whole graph is connected, some cycles present"/>
          <p:cNvSpPr txBox="1"/>
          <p:nvPr/>
        </p:nvSpPr>
        <p:spPr>
          <a:xfrm>
            <a:off x="16379587" y="10904593"/>
            <a:ext cx="8234737" cy="1607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5000"/>
            </a:lvl1pPr>
          </a:lstStyle>
          <a:p>
            <a:pPr/>
            <a:r>
              <a:t>Whole graph is connected, some cycles present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79" grpId="1"/>
      <p:bldP build="whole" bldLvl="1" animBg="1" rev="0" advAuto="0" spid="482" grpId="2"/>
      <p:bldP build="whole" bldLvl="1" animBg="1" rev="0" advAuto="0" spid="485" grpId="3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Random Graphs vs Real Networ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59459">
              <a:defRPr sz="10304"/>
            </a:lvl1pPr>
          </a:lstStyle>
          <a:p>
            <a:pPr/>
            <a:r>
              <a:t>Random Graphs vs Real Networks</a:t>
            </a:r>
          </a:p>
        </p:txBody>
      </p:sp>
      <p:pic>
        <p:nvPicPr>
          <p:cNvPr id="488" name="Screenshot 2020-01-22 at 23.28.40.png" descr="Screenshot 2020-01-22 at 23.28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1565" y="3360361"/>
            <a:ext cx="12313674" cy="8773278"/>
          </a:xfrm>
          <a:prstGeom prst="rect">
            <a:avLst/>
          </a:prstGeom>
          <a:ln w="12700">
            <a:miter lim="400000"/>
          </a:ln>
        </p:spPr>
      </p:pic>
      <p:sp>
        <p:nvSpPr>
          <p:cNvPr id="489" name="Random: node degrees all clustered round the average value"/>
          <p:cNvSpPr txBox="1"/>
          <p:nvPr/>
        </p:nvSpPr>
        <p:spPr>
          <a:xfrm>
            <a:off x="14943720" y="3203242"/>
            <a:ext cx="7676976" cy="3763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 sz="6000"/>
            </a:pPr>
            <a:r>
              <a:rPr b="1"/>
              <a:t>Random:</a:t>
            </a:r>
            <a:r>
              <a:t> node degrees all clustered round the average value</a:t>
            </a:r>
          </a:p>
        </p:txBody>
      </p:sp>
      <p:sp>
        <p:nvSpPr>
          <p:cNvPr id="490" name="Real: small number of high degree nodes, large number of low degree nodes"/>
          <p:cNvSpPr txBox="1"/>
          <p:nvPr/>
        </p:nvSpPr>
        <p:spPr>
          <a:xfrm>
            <a:off x="14943720" y="7528147"/>
            <a:ext cx="7676976" cy="3763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 sz="6000"/>
            </a:pPr>
            <a:r>
              <a:rPr b="1"/>
              <a:t>Real:</a:t>
            </a:r>
            <a:r>
              <a:t> small number of high degree nodes, large number of low degree nodes</a:t>
            </a:r>
          </a:p>
        </p:txBody>
      </p:sp>
      <p:pic>
        <p:nvPicPr>
          <p:cNvPr id="491" name="Oval Oval" descr="Oval Oval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11841" y="5766485"/>
            <a:ext cx="4250165" cy="6756117"/>
          </a:xfrm>
          <a:prstGeom prst="rect">
            <a:avLst/>
          </a:prstGeom>
        </p:spPr>
      </p:pic>
      <p:sp>
        <p:nvSpPr>
          <p:cNvPr id="493" name="Line"/>
          <p:cNvSpPr/>
          <p:nvPr/>
        </p:nvSpPr>
        <p:spPr>
          <a:xfrm flipH="1">
            <a:off x="7604711" y="5132667"/>
            <a:ext cx="7077969" cy="2832693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94" name="Line"/>
          <p:cNvSpPr/>
          <p:nvPr/>
        </p:nvSpPr>
        <p:spPr>
          <a:xfrm flipH="1">
            <a:off x="12962559" y="9353406"/>
            <a:ext cx="2079164" cy="1171890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49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088705" y="10441720"/>
            <a:ext cx="3182428" cy="31824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89" grpId="1"/>
      <p:bldP build="whole" bldLvl="1" animBg="1" rev="0" advAuto="0" spid="490" grpId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Random Graphs vs Real Networ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59459">
              <a:defRPr sz="10304"/>
            </a:lvl1pPr>
          </a:lstStyle>
          <a:p>
            <a:pPr/>
            <a:r>
              <a:t>Random Graphs vs Real Networks</a:t>
            </a:r>
          </a:p>
        </p:txBody>
      </p:sp>
      <p:pic>
        <p:nvPicPr>
          <p:cNvPr id="498" name="Screenshot 2020-01-22 at 23.45.36.png" descr="Screenshot 2020-01-22 at 23.45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3638" y="2934410"/>
            <a:ext cx="13408838" cy="9299975"/>
          </a:xfrm>
          <a:prstGeom prst="rect">
            <a:avLst/>
          </a:prstGeom>
          <a:ln w="12700">
            <a:miter lim="400000"/>
          </a:ln>
        </p:spPr>
      </p:pic>
      <p:sp>
        <p:nvSpPr>
          <p:cNvPr id="499" name="Random: very low average clustering coefficent"/>
          <p:cNvSpPr txBox="1"/>
          <p:nvPr/>
        </p:nvSpPr>
        <p:spPr>
          <a:xfrm>
            <a:off x="14970121" y="3026812"/>
            <a:ext cx="7676976" cy="2848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 sz="6000"/>
            </a:pPr>
            <a:r>
              <a:rPr b="1"/>
              <a:t>Random: </a:t>
            </a:r>
            <a:r>
              <a:t>very low average clustering coefficent</a:t>
            </a:r>
          </a:p>
        </p:txBody>
      </p:sp>
      <p:sp>
        <p:nvSpPr>
          <p:cNvPr id="500" name="Real: much higher average clustering coefficient, with some nodes  having very high values"/>
          <p:cNvSpPr txBox="1"/>
          <p:nvPr/>
        </p:nvSpPr>
        <p:spPr>
          <a:xfrm>
            <a:off x="15325301" y="6770890"/>
            <a:ext cx="8430649" cy="4677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 sz="6000"/>
            </a:pPr>
            <a:r>
              <a:rPr b="1"/>
              <a:t>Real: </a:t>
            </a:r>
            <a:r>
              <a:t>much higher average clustering coefficient, with some nodes  having very high values</a:t>
            </a:r>
          </a:p>
        </p:txBody>
      </p:sp>
      <p:sp>
        <p:nvSpPr>
          <p:cNvPr id="501" name="Line"/>
          <p:cNvSpPr/>
          <p:nvPr/>
        </p:nvSpPr>
        <p:spPr>
          <a:xfrm flipH="1">
            <a:off x="4599404" y="4497886"/>
            <a:ext cx="10735037" cy="1463121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02" name="Line"/>
          <p:cNvSpPr/>
          <p:nvPr/>
        </p:nvSpPr>
        <p:spPr>
          <a:xfrm flipH="1">
            <a:off x="9450060" y="7513366"/>
            <a:ext cx="6777017" cy="455607"/>
          </a:xfrm>
          <a:prstGeom prst="line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50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012849" y="10682332"/>
            <a:ext cx="2848865" cy="28488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99" grpId="1"/>
      <p:bldP build="whole" bldLvl="1" animBg="1" rev="0" advAuto="0" spid="500" grpId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Random Graphs vs Real Networ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59459">
              <a:defRPr sz="10304"/>
            </a:lvl1pPr>
          </a:lstStyle>
          <a:p>
            <a:pPr/>
            <a:r>
              <a:t>Random Graphs vs Real Networks</a:t>
            </a:r>
          </a:p>
        </p:txBody>
      </p:sp>
      <p:pic>
        <p:nvPicPr>
          <p:cNvPr id="5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54764" y="7898924"/>
            <a:ext cx="3251201" cy="3251201"/>
          </a:xfrm>
          <a:prstGeom prst="rect">
            <a:avLst/>
          </a:prstGeom>
          <a:ln w="12700">
            <a:miter lim="400000"/>
          </a:ln>
        </p:spPr>
      </p:pic>
      <p:sp>
        <p:nvSpPr>
          <p:cNvPr id="507" name="Fairly spot on with almost the same average path length for each!"/>
          <p:cNvSpPr txBox="1"/>
          <p:nvPr/>
        </p:nvSpPr>
        <p:spPr>
          <a:xfrm>
            <a:off x="15562912" y="3388630"/>
            <a:ext cx="8430648" cy="3763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 sz="6000"/>
            </a:pPr>
            <a:r>
              <a:t>Fairly spot on with </a:t>
            </a:r>
            <a:r>
              <a:rPr b="1"/>
              <a:t>almost the same</a:t>
            </a:r>
            <a:r>
              <a:t> average path length for each!</a:t>
            </a:r>
          </a:p>
        </p:txBody>
      </p:sp>
      <p:pic>
        <p:nvPicPr>
          <p:cNvPr id="508" name="Screenshot 2020-01-23 at 13.38.08.png" descr="Screenshot 2020-01-23 at 13.38.0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8351" y="3001640"/>
            <a:ext cx="13670943" cy="95923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07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ummary: Random Graphs vs Real Networ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7850">
              <a:defRPr sz="7840"/>
            </a:lvl1pPr>
          </a:lstStyle>
          <a:p>
            <a:pPr/>
            <a:r>
              <a:t>Summary: Random Graphs vs Real Networks</a:t>
            </a:r>
          </a:p>
        </p:txBody>
      </p:sp>
      <p:graphicFrame>
        <p:nvGraphicFramePr>
          <p:cNvPr id="511" name="Table"/>
          <p:cNvGraphicFramePr/>
          <p:nvPr/>
        </p:nvGraphicFramePr>
        <p:xfrm>
          <a:off x="1689100" y="3149600"/>
          <a:ext cx="21005800" cy="92964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5251450"/>
                <a:gridCol w="5251450"/>
                <a:gridCol w="5251450"/>
                <a:gridCol w="5251450"/>
              </a:tblGrid>
              <a:tr h="1859279"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  <a:sym typeface="Helvetica Neue"/>
                        </a:rPr>
                        <a:t>Real Social Networks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  <a:sym typeface="Helvetica Neue"/>
                        </a:rPr>
                        <a:t>Random Graphs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  <a:sym typeface="Helvetica Neue"/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859279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  <a:sym typeface="Helvetica Neue"/>
                        </a:rPr>
                        <a:t>Degree Distribution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Heavy Tailed (most nodes have low degree, small few with high degree)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3">
                        <a:hueOff val="-274225"/>
                        <a:satOff val="26768"/>
                        <a:lumOff val="1136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Light tailed (all nodes have close to the average degree)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hueOff val="-152896"/>
                        <a:lumOff val="1236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859279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  <a:sym typeface="Helvetica Neue"/>
                        </a:rPr>
                        <a:t>Clustering Coefficient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High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3">
                        <a:hueOff val="-274225"/>
                        <a:satOff val="26768"/>
                        <a:lumOff val="1136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Low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5">
                        <a:hueOff val="-152896"/>
                        <a:lumOff val="1236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859279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  <a:sym typeface="Helvetica Neue"/>
                        </a:rPr>
                        <a:t>Path Lengths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Low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3">
                        <a:hueOff val="-274225"/>
                        <a:satOff val="26768"/>
                        <a:lumOff val="1136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Low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solidFill>
                      <a:schemeClr val="accent3">
                        <a:hueOff val="-274225"/>
                        <a:satOff val="26768"/>
                        <a:lumOff val="1136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859279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  <a:sym typeface="Helvetica Neue"/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?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3838" y="2176178"/>
            <a:ext cx="9774100" cy="9774101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Real Networks"/>
          <p:cNvSpPr txBox="1"/>
          <p:nvPr/>
        </p:nvSpPr>
        <p:spPr>
          <a:xfrm>
            <a:off x="967413" y="2124153"/>
            <a:ext cx="5446777" cy="101929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Real Networks</a:t>
            </a:r>
          </a:p>
        </p:txBody>
      </p:sp>
      <p:sp>
        <p:nvSpPr>
          <p:cNvPr id="515" name="Random Graphs"/>
          <p:cNvSpPr txBox="1"/>
          <p:nvPr/>
        </p:nvSpPr>
        <p:spPr>
          <a:xfrm>
            <a:off x="4685835" y="9300284"/>
            <a:ext cx="6025897" cy="10192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Random Graphs</a:t>
            </a:r>
          </a:p>
        </p:txBody>
      </p:sp>
      <p:sp>
        <p:nvSpPr>
          <p:cNvPr id="516" name="Thank you for listening! What are your questions?"/>
          <p:cNvSpPr txBox="1"/>
          <p:nvPr/>
        </p:nvSpPr>
        <p:spPr>
          <a:xfrm>
            <a:off x="10966553" y="4237029"/>
            <a:ext cx="12969107" cy="5241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1200"/>
            </a:lvl1pPr>
          </a:lstStyle>
          <a:p>
            <a:pPr/>
            <a:r>
              <a:t>Thank you for listening! What are your questions?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2037" y="7054867"/>
            <a:ext cx="8454156" cy="59889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2961" y="2830536"/>
            <a:ext cx="7789452" cy="3714102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1736"/>
          <p:cNvSpPr txBox="1"/>
          <p:nvPr/>
        </p:nvSpPr>
        <p:spPr>
          <a:xfrm>
            <a:off x="736228" y="5531417"/>
            <a:ext cx="1526541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1736</a:t>
            </a:r>
          </a:p>
        </p:txBody>
      </p:sp>
      <p:sp>
        <p:nvSpPr>
          <p:cNvPr id="131" name="1933"/>
          <p:cNvSpPr txBox="1"/>
          <p:nvPr/>
        </p:nvSpPr>
        <p:spPr>
          <a:xfrm>
            <a:off x="942432" y="12575541"/>
            <a:ext cx="1526541" cy="85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1933</a:t>
            </a:r>
          </a:p>
        </p:txBody>
      </p:sp>
      <p:grpSp>
        <p:nvGrpSpPr>
          <p:cNvPr id="134" name="Group"/>
          <p:cNvGrpSpPr/>
          <p:nvPr/>
        </p:nvGrpSpPr>
        <p:grpSpPr>
          <a:xfrm>
            <a:off x="9007580" y="2374456"/>
            <a:ext cx="8255001" cy="6455377"/>
            <a:chOff x="0" y="0"/>
            <a:chExt cx="8255000" cy="6455375"/>
          </a:xfrm>
        </p:grpSpPr>
        <p:sp>
          <p:nvSpPr>
            <p:cNvPr id="132" name="Availability of rich datasets…"/>
            <p:cNvSpPr txBox="1"/>
            <p:nvPr/>
          </p:nvSpPr>
          <p:spPr>
            <a:xfrm>
              <a:off x="3175" y="4048094"/>
              <a:ext cx="8248651" cy="24072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5000"/>
              </a:pPr>
              <a:r>
                <a:t>Availability of rich datasets</a:t>
              </a:r>
            </a:p>
            <a:p>
              <a:pPr>
                <a:defRPr sz="5000"/>
              </a:pPr>
              <a:r>
                <a:t>+</a:t>
              </a:r>
            </a:p>
            <a:p>
              <a:pPr>
                <a:defRPr sz="5000"/>
              </a:pPr>
              <a:r>
                <a:t>Computing power</a:t>
              </a:r>
            </a:p>
          </p:txBody>
        </p:sp>
        <p:pic>
          <p:nvPicPr>
            <p:cNvPr id="133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8255000" cy="35433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38" name="Group"/>
          <p:cNvGrpSpPr/>
          <p:nvPr/>
        </p:nvGrpSpPr>
        <p:grpSpPr>
          <a:xfrm>
            <a:off x="9334518" y="1846420"/>
            <a:ext cx="16959208" cy="11769298"/>
            <a:chOff x="0" y="0"/>
            <a:chExt cx="16959205" cy="11769297"/>
          </a:xfrm>
        </p:grpSpPr>
        <p:pic>
          <p:nvPicPr>
            <p:cNvPr id="135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7936000" y="0"/>
              <a:ext cx="9023206" cy="82278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6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7488207"/>
              <a:ext cx="7610828" cy="42810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7" name="If you could draw one edge per second and didn’t take breaks, it would take 12,600 years to draw the Facebook graph"/>
            <p:cNvSpPr/>
            <p:nvPr/>
          </p:nvSpPr>
          <p:spPr>
            <a:xfrm>
              <a:off x="7661136" y="7882477"/>
              <a:ext cx="7391169" cy="3492552"/>
            </a:xfrm>
            <a:prstGeom prst="roundRect">
              <a:avLst>
                <a:gd name="adj" fmla="val 14874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4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t>If you could draw one edge per second and didn’t take breaks, it would take </a:t>
              </a:r>
              <a:r>
                <a:rPr b="1">
                  <a:latin typeface="Helvetica Neue"/>
                  <a:ea typeface="Helvetica Neue"/>
                  <a:cs typeface="Helvetica Neue"/>
                  <a:sym typeface="Helvetica Neue"/>
                </a:rPr>
                <a:t>12,600 years</a:t>
              </a:r>
              <a:r>
                <a:t> to draw the Facebook graph</a:t>
              </a:r>
            </a:p>
          </p:txBody>
        </p:sp>
      </p:grpSp>
      <p:sp>
        <p:nvSpPr>
          <p:cNvPr id="139" name="A (very) brief history of network sci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60400">
              <a:defRPr sz="8960"/>
            </a:lvl1pPr>
          </a:lstStyle>
          <a:p>
            <a:pPr/>
            <a:r>
              <a:t>A (very) brief history of network science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8" grpId="2"/>
      <p:bldP build="whole" bldLvl="1" animBg="1" rev="0" advAuto="0" spid="13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Network Science is Interdisciplina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34694">
              <a:defRPr sz="9968"/>
            </a:lvl1pPr>
          </a:lstStyle>
          <a:p>
            <a:pPr/>
            <a:r>
              <a:t>Network Science is Interdisciplinary</a:t>
            </a:r>
          </a:p>
        </p:txBody>
      </p:sp>
      <p:sp>
        <p:nvSpPr>
          <p:cNvPr id="142" name="Social sciences: made first use of ‘sociograms’ as networks, and drive a lot of the motivation for network scienc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20700" indent="-520700" defTabSz="676909">
              <a:spcBef>
                <a:spcPts val="4800"/>
              </a:spcBef>
              <a:defRPr sz="5330"/>
            </a:pPr>
            <a:r>
              <a:rPr b="1"/>
              <a:t>Social sciences:</a:t>
            </a:r>
            <a:r>
              <a:t> made first use of ‘sociograms’ as networks, and drive a lot of the motivation for network science</a:t>
            </a:r>
          </a:p>
          <a:p>
            <a:pPr marL="520700" indent="-520700" defTabSz="676909">
              <a:spcBef>
                <a:spcPts val="4800"/>
              </a:spcBef>
              <a:defRPr sz="5330"/>
            </a:pPr>
            <a:r>
              <a:rPr b="1"/>
              <a:t>Mathematics/Physics:</a:t>
            </a:r>
            <a:r>
              <a:t> development of graph theory, models for dynamics on/of networks (often using theory from particle physics!)</a:t>
            </a:r>
          </a:p>
          <a:p>
            <a:pPr marL="520700" indent="-520700" defTabSz="676909">
              <a:spcBef>
                <a:spcPts val="4800"/>
              </a:spcBef>
              <a:defRPr sz="5330"/>
            </a:pPr>
            <a:r>
              <a:rPr b="1"/>
              <a:t>Computer Science:</a:t>
            </a:r>
            <a:r>
              <a:t> developing and implementing algorithms for networks, working with scalability challenges of big data</a:t>
            </a:r>
          </a:p>
          <a:p>
            <a:pPr marL="520700" indent="-520700" defTabSz="676909">
              <a:spcBef>
                <a:spcPts val="4800"/>
              </a:spcBef>
              <a:defRPr b="1" sz="5330"/>
            </a:pPr>
            <a:r>
              <a:t>Field specific applications:</a:t>
            </a:r>
            <a:r>
              <a:rPr b="0"/>
              <a:t> epidemiologists studying disease prevention/vaccination, Internet network operators, social network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(Undirected) Grap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(Undirected) Graph</a:t>
            </a:r>
          </a:p>
        </p:txBody>
      </p:sp>
      <p:grpSp>
        <p:nvGrpSpPr>
          <p:cNvPr id="152" name="Group"/>
          <p:cNvGrpSpPr/>
          <p:nvPr/>
        </p:nvGrpSpPr>
        <p:grpSpPr>
          <a:xfrm>
            <a:off x="13313463" y="3359625"/>
            <a:ext cx="10289080" cy="8953458"/>
            <a:chOff x="0" y="0"/>
            <a:chExt cx="10289078" cy="8953457"/>
          </a:xfrm>
        </p:grpSpPr>
        <p:sp>
          <p:nvSpPr>
            <p:cNvPr id="145" name="Line"/>
            <p:cNvSpPr/>
            <p:nvPr/>
          </p:nvSpPr>
          <p:spPr>
            <a:xfrm flipV="1">
              <a:off x="2547672" y="1635266"/>
              <a:ext cx="5281440" cy="5605817"/>
            </a:xfrm>
            <a:prstGeom prst="line">
              <a:avLst/>
            </a:prstGeom>
            <a:noFill/>
            <a:ln w="165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46" name="Line"/>
            <p:cNvSpPr/>
            <p:nvPr/>
          </p:nvSpPr>
          <p:spPr>
            <a:xfrm flipH="1" flipV="1">
              <a:off x="2430666" y="2055791"/>
              <a:ext cx="5515452" cy="4764767"/>
            </a:xfrm>
            <a:prstGeom prst="line">
              <a:avLst/>
            </a:prstGeom>
            <a:noFill/>
            <a:ln w="165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47" name="Line"/>
            <p:cNvSpPr/>
            <p:nvPr/>
          </p:nvSpPr>
          <p:spPr>
            <a:xfrm flipV="1">
              <a:off x="1601632" y="2864837"/>
              <a:ext cx="1" cy="3828026"/>
            </a:xfrm>
            <a:prstGeom prst="line">
              <a:avLst/>
            </a:prstGeom>
            <a:noFill/>
            <a:ln w="165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148" name="naomi.jpg" descr="naomi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16665" y="6012505"/>
              <a:ext cx="2935639" cy="29356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9" name="laurissa.jpg" descr="laurissa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22011"/>
              <a:ext cx="2763676" cy="29356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0" name="mathieu.png" descr="mathieu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353441" y="5734041"/>
              <a:ext cx="2935638" cy="32194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1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666372" y="0"/>
              <a:ext cx="3232548" cy="32325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53" name="A graph is a tuple (V,E) of a set V of vertices and E of edges"/>
          <p:cNvSpPr txBox="1"/>
          <p:nvPr/>
        </p:nvSpPr>
        <p:spPr>
          <a:xfrm>
            <a:off x="761842" y="3629917"/>
            <a:ext cx="11564781" cy="1959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 sz="6000"/>
            </a:pPr>
            <a:r>
              <a:t>A </a:t>
            </a:r>
            <a:r>
              <a:rPr b="1"/>
              <a:t>graph</a:t>
            </a:r>
            <a:r>
              <a:t> is a tuple </a:t>
            </a:r>
            <a:r>
              <a:rPr b="1"/>
              <a:t>(V,E)</a:t>
            </a:r>
            <a:r>
              <a:t> of a set </a:t>
            </a:r>
            <a:r>
              <a:rPr b="1"/>
              <a:t>V</a:t>
            </a:r>
            <a:r>
              <a:t> of vertices and </a:t>
            </a:r>
            <a:r>
              <a:rPr b="1"/>
              <a:t>E</a:t>
            </a:r>
            <a:r>
              <a:t> of edges</a:t>
            </a:r>
          </a:p>
        </p:txBody>
      </p:sp>
      <p:sp>
        <p:nvSpPr>
          <p:cNvPr id="154" name="Vertex (node) set: {Laurissa, Ben, Naomi, Mathieu}"/>
          <p:cNvSpPr txBox="1"/>
          <p:nvPr/>
        </p:nvSpPr>
        <p:spPr>
          <a:xfrm>
            <a:off x="761842" y="6202954"/>
            <a:ext cx="11564781" cy="1934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 sz="6000"/>
            </a:pPr>
            <a:r>
              <a:rPr b="1"/>
              <a:t>Vertex</a:t>
            </a:r>
            <a:r>
              <a:t> (node) set: {Laurissa, Ben, Naomi, Mathieu}</a:t>
            </a:r>
          </a:p>
        </p:txBody>
      </p:sp>
      <p:grpSp>
        <p:nvGrpSpPr>
          <p:cNvPr id="159" name="Group"/>
          <p:cNvGrpSpPr/>
          <p:nvPr/>
        </p:nvGrpSpPr>
        <p:grpSpPr>
          <a:xfrm>
            <a:off x="79029" y="8751357"/>
            <a:ext cx="13398236" cy="4868796"/>
            <a:chOff x="0" y="0"/>
            <a:chExt cx="13398234" cy="4868795"/>
          </a:xfrm>
        </p:grpSpPr>
        <p:grpSp>
          <p:nvGrpSpPr>
            <p:cNvPr id="157" name="Group"/>
            <p:cNvGrpSpPr/>
            <p:nvPr/>
          </p:nvGrpSpPr>
          <p:grpSpPr>
            <a:xfrm>
              <a:off x="0" y="0"/>
              <a:ext cx="13398236" cy="2823465"/>
              <a:chOff x="0" y="0"/>
              <a:chExt cx="13398235" cy="2823464"/>
            </a:xfrm>
          </p:grpSpPr>
          <p:sp>
            <p:nvSpPr>
              <p:cNvPr id="155" name="Edge (link) set:"/>
              <p:cNvSpPr txBox="1"/>
              <p:nvPr/>
            </p:nvSpPr>
            <p:spPr>
              <a:xfrm>
                <a:off x="0" y="-1"/>
                <a:ext cx="6684909" cy="10192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b="0" sz="6000"/>
                </a:pPr>
                <a:r>
                  <a:rPr b="1"/>
                  <a:t>Edge </a:t>
                </a:r>
                <a:r>
                  <a:t>(link) set:</a:t>
                </a:r>
              </a:p>
            </p:txBody>
          </p:sp>
          <p:sp>
            <p:nvSpPr>
              <p:cNvPr id="156" name="{ (Laurissa, Naomi),…"/>
              <p:cNvSpPr txBox="1"/>
              <p:nvPr/>
            </p:nvSpPr>
            <p:spPr>
              <a:xfrm>
                <a:off x="5579468" y="-1"/>
                <a:ext cx="7818768" cy="28234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b="0" sz="6000"/>
                </a:pPr>
                <a:r>
                  <a:t>{ (Laurissa, Naomi),</a:t>
                </a:r>
              </a:p>
              <a:p>
                <a:pPr>
                  <a:defRPr b="0" sz="6000"/>
                </a:pPr>
                <a:r>
                  <a:t>(Laurissa, Mathieu),</a:t>
                </a:r>
              </a:p>
              <a:p>
                <a:pPr>
                  <a:defRPr b="0" sz="6000"/>
                </a:pPr>
                <a:r>
                  <a:t>(Naomi, Ben)}</a:t>
                </a:r>
              </a:p>
            </p:txBody>
          </p:sp>
        </p:grpSp>
        <p:sp>
          <p:nvSpPr>
            <p:cNvPr id="158" name="Here, order doesn’t matter as graph is undirected"/>
            <p:cNvSpPr txBox="1"/>
            <p:nvPr/>
          </p:nvSpPr>
          <p:spPr>
            <a:xfrm>
              <a:off x="1658069" y="2935098"/>
              <a:ext cx="10555788" cy="1933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b="0" sz="600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pPr>
              <a:r>
                <a:t>Here, order doesn’t matter as graph is </a:t>
              </a:r>
              <a:r>
                <a:rPr b="1"/>
                <a:t>undirected</a:t>
              </a:r>
            </a:p>
          </p:txBody>
        </p:sp>
      </p:grpSp>
      <p:sp>
        <p:nvSpPr>
          <p:cNvPr id="160" name="Slide Number"/>
          <p:cNvSpPr txBox="1"/>
          <p:nvPr>
            <p:ph type="sldNum" sz="quarter" idx="4294967295"/>
          </p:nvPr>
        </p:nvSpPr>
        <p:spPr>
          <a:xfrm>
            <a:off x="12043765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3" grpId="1"/>
      <p:bldP build="whole" bldLvl="1" animBg="1" rev="0" advAuto="0" spid="152" grpId="2"/>
      <p:bldP build="whole" bldLvl="1" animBg="1" rev="0" advAuto="0" spid="159" grpId="4"/>
      <p:bldP build="whole" bldLvl="1" animBg="1" rev="0" advAuto="0" spid="154" grpId="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Directed Grap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Directed Graph</a:t>
            </a:r>
          </a:p>
        </p:txBody>
      </p:sp>
      <p:grpSp>
        <p:nvGrpSpPr>
          <p:cNvPr id="170" name="Group"/>
          <p:cNvGrpSpPr/>
          <p:nvPr/>
        </p:nvGrpSpPr>
        <p:grpSpPr>
          <a:xfrm>
            <a:off x="13313463" y="3359625"/>
            <a:ext cx="10289080" cy="8980902"/>
            <a:chOff x="0" y="0"/>
            <a:chExt cx="10289078" cy="8980901"/>
          </a:xfrm>
        </p:grpSpPr>
        <p:sp>
          <p:nvSpPr>
            <p:cNvPr id="163" name="Line"/>
            <p:cNvSpPr/>
            <p:nvPr/>
          </p:nvSpPr>
          <p:spPr>
            <a:xfrm flipH="1" flipV="1">
              <a:off x="2982513" y="2788561"/>
              <a:ext cx="4706375" cy="3300367"/>
            </a:xfrm>
            <a:prstGeom prst="line">
              <a:avLst/>
            </a:prstGeom>
            <a:noFill/>
            <a:ln w="1651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4" name="Line"/>
            <p:cNvSpPr/>
            <p:nvPr/>
          </p:nvSpPr>
          <p:spPr>
            <a:xfrm flipV="1">
              <a:off x="3109208" y="2931779"/>
              <a:ext cx="3775213" cy="3282783"/>
            </a:xfrm>
            <a:prstGeom prst="line">
              <a:avLst/>
            </a:prstGeom>
            <a:noFill/>
            <a:ln w="1651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5" name="Line"/>
            <p:cNvSpPr/>
            <p:nvPr/>
          </p:nvSpPr>
          <p:spPr>
            <a:xfrm flipV="1">
              <a:off x="1601632" y="3155728"/>
              <a:ext cx="1" cy="2721906"/>
            </a:xfrm>
            <a:prstGeom prst="line">
              <a:avLst/>
            </a:prstGeom>
            <a:noFill/>
            <a:ln w="1651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166" name="naomi.jpg" descr="naomi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16665" y="6039950"/>
              <a:ext cx="2935639" cy="29356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7" name="laurissa.jpg" descr="laurissa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49456"/>
              <a:ext cx="2763676" cy="29356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8" name="mathieu.png" descr="mathieu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353441" y="5761485"/>
              <a:ext cx="2935638" cy="32194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9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7016247" y="0"/>
              <a:ext cx="2882673" cy="2882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1" name="Vertex (node) set: {Laurissa, Ben, Naomi, Mathieu}"/>
          <p:cNvSpPr txBox="1"/>
          <p:nvPr/>
        </p:nvSpPr>
        <p:spPr>
          <a:xfrm>
            <a:off x="995757" y="3558624"/>
            <a:ext cx="11564781" cy="1934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 sz="6000"/>
            </a:pPr>
            <a:r>
              <a:rPr b="1"/>
              <a:t>Vertex</a:t>
            </a:r>
            <a:r>
              <a:t> (node) set: {Laurissa, Ben, Naomi, Mathieu}</a:t>
            </a:r>
          </a:p>
        </p:txBody>
      </p:sp>
      <p:grpSp>
        <p:nvGrpSpPr>
          <p:cNvPr id="176" name="Group"/>
          <p:cNvGrpSpPr/>
          <p:nvPr/>
        </p:nvGrpSpPr>
        <p:grpSpPr>
          <a:xfrm>
            <a:off x="79029" y="7108099"/>
            <a:ext cx="13398236" cy="4803949"/>
            <a:chOff x="0" y="966848"/>
            <a:chExt cx="13398234" cy="4803947"/>
          </a:xfrm>
        </p:grpSpPr>
        <p:grpSp>
          <p:nvGrpSpPr>
            <p:cNvPr id="174" name="Group"/>
            <p:cNvGrpSpPr/>
            <p:nvPr/>
          </p:nvGrpSpPr>
          <p:grpSpPr>
            <a:xfrm>
              <a:off x="0" y="966848"/>
              <a:ext cx="13398236" cy="902085"/>
              <a:chOff x="0" y="966848"/>
              <a:chExt cx="13398235" cy="902083"/>
            </a:xfrm>
          </p:grpSpPr>
          <p:sp>
            <p:nvSpPr>
              <p:cNvPr id="172" name="Edge (link) set:"/>
              <p:cNvSpPr/>
              <p:nvPr/>
            </p:nvSpPr>
            <p:spPr>
              <a:xfrm>
                <a:off x="0" y="966848"/>
                <a:ext cx="6684909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b="0" sz="6000"/>
                </a:pPr>
                <a:r>
                  <a:rPr b="1"/>
                  <a:t>Edge </a:t>
                </a:r>
                <a:r>
                  <a:t>(link) set:</a:t>
                </a:r>
              </a:p>
            </p:txBody>
          </p:sp>
          <p:sp>
            <p:nvSpPr>
              <p:cNvPr id="173" name="{ (Laurissa, Naomi),…"/>
              <p:cNvSpPr/>
              <p:nvPr/>
            </p:nvSpPr>
            <p:spPr>
              <a:xfrm>
                <a:off x="5579468" y="1868932"/>
                <a:ext cx="7818768" cy="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0" fill="norm" stroke="1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>
                  <a:defRPr b="0" sz="6000"/>
                </a:pPr>
                <a:r>
                  <a:t>{ (Laurissa, Naomi),</a:t>
                </a:r>
              </a:p>
              <a:p>
                <a:pPr>
                  <a:defRPr b="0" sz="6000"/>
                </a:pPr>
                <a:r>
                  <a:t>(Naomi, Laurissa)</a:t>
                </a:r>
              </a:p>
              <a:p>
                <a:pPr>
                  <a:defRPr b="0" sz="6000"/>
                </a:pPr>
                <a:r>
                  <a:t>(Mathieu, Laurissa),</a:t>
                </a:r>
              </a:p>
              <a:p>
                <a:pPr>
                  <a:defRPr b="0" sz="6000"/>
                </a:pPr>
                <a:r>
                  <a:t>(Naomi, Ben)}</a:t>
                </a:r>
              </a:p>
            </p:txBody>
          </p:sp>
        </p:grpSp>
        <p:sp>
          <p:nvSpPr>
            <p:cNvPr id="175" name="Here, order does matter as graph is directed"/>
            <p:cNvSpPr txBox="1"/>
            <p:nvPr/>
          </p:nvSpPr>
          <p:spPr>
            <a:xfrm>
              <a:off x="1681470" y="3811699"/>
              <a:ext cx="10555788" cy="1959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b="0" sz="600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pPr>
              <a:r>
                <a:t>Here, order </a:t>
              </a:r>
              <a:r>
                <a:rPr b="1"/>
                <a:t>does</a:t>
              </a:r>
              <a:r>
                <a:t> matter as graph is </a:t>
              </a:r>
              <a:r>
                <a:rPr b="1"/>
                <a:t>directed</a:t>
              </a:r>
            </a:p>
          </p:txBody>
        </p:sp>
      </p:grpSp>
      <p:sp>
        <p:nvSpPr>
          <p:cNvPr id="177" name="Slide Number"/>
          <p:cNvSpPr txBox="1"/>
          <p:nvPr>
            <p:ph type="sldNum" sz="quarter" idx="4294967295"/>
          </p:nvPr>
        </p:nvSpPr>
        <p:spPr>
          <a:xfrm>
            <a:off x="12043765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0" grpId="1"/>
      <p:bldP build="whole" bldLvl="1" animBg="1" rev="0" advAuto="0" spid="176" grpId="3"/>
      <p:bldP build="whole" bldLvl="1" animBg="1" rev="0" advAuto="0" spid="171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How do we measure graphs?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do we measure graphs?</a:t>
            </a:r>
          </a:p>
          <a:p>
            <a:pPr/>
            <a:r>
              <a:t>How do we compare them?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roup"/>
          <p:cNvGrpSpPr/>
          <p:nvPr/>
        </p:nvGrpSpPr>
        <p:grpSpPr>
          <a:xfrm>
            <a:off x="11181166" y="1723678"/>
            <a:ext cx="13293089" cy="9920137"/>
            <a:chOff x="0" y="0"/>
            <a:chExt cx="13293088" cy="9920136"/>
          </a:xfrm>
        </p:grpSpPr>
        <p:sp>
          <p:nvSpPr>
            <p:cNvPr id="181" name="Triangle"/>
            <p:cNvSpPr/>
            <p:nvPr/>
          </p:nvSpPr>
          <p:spPr>
            <a:xfrm rot="18927193">
              <a:off x="655792" y="2254827"/>
              <a:ext cx="8644733" cy="5410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2">
                <a:hueOff val="-85259"/>
                <a:satOff val="14347"/>
                <a:lumOff val="2237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2" name="Oval"/>
            <p:cNvSpPr/>
            <p:nvPr/>
          </p:nvSpPr>
          <p:spPr>
            <a:xfrm>
              <a:off x="1019783" y="479671"/>
              <a:ext cx="12273306" cy="5391440"/>
            </a:xfrm>
            <a:prstGeom prst="ellipse">
              <a:avLst/>
            </a:prstGeom>
            <a:solidFill>
              <a:schemeClr val="accent2">
                <a:hueOff val="-85259"/>
                <a:satOff val="14347"/>
                <a:lumOff val="2237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184" name="Neighbourhood and Degre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Neighbourhood and Degree</a:t>
            </a:r>
          </a:p>
        </p:txBody>
      </p:sp>
      <p:grpSp>
        <p:nvGrpSpPr>
          <p:cNvPr id="192" name="Group"/>
          <p:cNvGrpSpPr/>
          <p:nvPr/>
        </p:nvGrpSpPr>
        <p:grpSpPr>
          <a:xfrm>
            <a:off x="13313463" y="3359625"/>
            <a:ext cx="10289080" cy="8953458"/>
            <a:chOff x="0" y="0"/>
            <a:chExt cx="10289078" cy="8953457"/>
          </a:xfrm>
        </p:grpSpPr>
        <p:sp>
          <p:nvSpPr>
            <p:cNvPr id="185" name="Line"/>
            <p:cNvSpPr/>
            <p:nvPr/>
          </p:nvSpPr>
          <p:spPr>
            <a:xfrm flipV="1">
              <a:off x="2547672" y="1635266"/>
              <a:ext cx="5281440" cy="5605818"/>
            </a:xfrm>
            <a:prstGeom prst="line">
              <a:avLst/>
            </a:prstGeom>
            <a:noFill/>
            <a:ln w="165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6" name="Line"/>
            <p:cNvSpPr/>
            <p:nvPr/>
          </p:nvSpPr>
          <p:spPr>
            <a:xfrm flipH="1" flipV="1">
              <a:off x="2430666" y="2055791"/>
              <a:ext cx="5515452" cy="4764767"/>
            </a:xfrm>
            <a:prstGeom prst="line">
              <a:avLst/>
            </a:prstGeom>
            <a:noFill/>
            <a:ln w="165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7" name="Line"/>
            <p:cNvSpPr/>
            <p:nvPr/>
          </p:nvSpPr>
          <p:spPr>
            <a:xfrm flipV="1">
              <a:off x="1601632" y="2864837"/>
              <a:ext cx="1" cy="3828026"/>
            </a:xfrm>
            <a:prstGeom prst="line">
              <a:avLst/>
            </a:prstGeom>
            <a:noFill/>
            <a:ln w="165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188" name="naomi.jpg" descr="naomi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16665" y="6012505"/>
              <a:ext cx="2935639" cy="29356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9" name="laurissa.jpg" descr="laurissa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22011"/>
              <a:ext cx="2763676" cy="29356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0" name="mathieu.png" descr="mathieu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353441" y="5734041"/>
              <a:ext cx="2935638" cy="32194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1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666372" y="0"/>
              <a:ext cx="3232548" cy="32325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3" name="The neighbourhood N(v) of a vertex v is the set of vertices adjacent to V"/>
          <p:cNvSpPr txBox="1"/>
          <p:nvPr/>
        </p:nvSpPr>
        <p:spPr>
          <a:xfrm>
            <a:off x="986710" y="3296294"/>
            <a:ext cx="11564781" cy="2848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 sz="6000"/>
            </a:pPr>
            <a:r>
              <a:t>The </a:t>
            </a:r>
            <a:r>
              <a:rPr b="1"/>
              <a:t>neighbourhood</a:t>
            </a:r>
            <a:r>
              <a:t> N(v) of a vertex v is the set of vertices adjacent to V</a:t>
            </a:r>
          </a:p>
        </p:txBody>
      </p:sp>
      <p:sp>
        <p:nvSpPr>
          <p:cNvPr id="194" name="e.g. N(Naomi) = {Laurissa, Ben}"/>
          <p:cNvSpPr txBox="1"/>
          <p:nvPr/>
        </p:nvSpPr>
        <p:spPr>
          <a:xfrm>
            <a:off x="986710" y="6360667"/>
            <a:ext cx="11564781" cy="99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6000"/>
            </a:lvl1pPr>
          </a:lstStyle>
          <a:p>
            <a:pPr/>
            <a:r>
              <a:t>e.g. N(Naomi) = {Laurissa, Ben}</a:t>
            </a:r>
          </a:p>
        </p:txBody>
      </p:sp>
      <p:sp>
        <p:nvSpPr>
          <p:cNvPr id="195" name="The degree k(v) of a vertex v is the size of the neighbourhood: |N(v)|"/>
          <p:cNvSpPr txBox="1"/>
          <p:nvPr/>
        </p:nvSpPr>
        <p:spPr>
          <a:xfrm>
            <a:off x="632447" y="8776829"/>
            <a:ext cx="12273306" cy="1934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 sz="6000"/>
            </a:pPr>
            <a:r>
              <a:t>The </a:t>
            </a:r>
            <a:r>
              <a:rPr b="1"/>
              <a:t>degree</a:t>
            </a:r>
            <a:r>
              <a:t> k(v) of a vertex v is the size of the neighbourhood: |N(v)|</a:t>
            </a:r>
          </a:p>
        </p:txBody>
      </p:sp>
      <p:sp>
        <p:nvSpPr>
          <p:cNvPr id="196" name="e.g. k(Naomi) =2"/>
          <p:cNvSpPr txBox="1"/>
          <p:nvPr/>
        </p:nvSpPr>
        <p:spPr>
          <a:xfrm>
            <a:off x="986710" y="10863683"/>
            <a:ext cx="11564781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6000"/>
            </a:lvl1pPr>
          </a:lstStyle>
          <a:p>
            <a:pPr/>
            <a:r>
              <a:t>e.g. k(Naomi) =2</a:t>
            </a:r>
          </a:p>
        </p:txBody>
      </p:sp>
      <p:sp>
        <p:nvSpPr>
          <p:cNvPr id="197" name="Slide Number"/>
          <p:cNvSpPr txBox="1"/>
          <p:nvPr>
            <p:ph type="sldNum" sz="quarter" idx="4294967295"/>
          </p:nvPr>
        </p:nvSpPr>
        <p:spPr>
          <a:xfrm>
            <a:off x="12043765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6" grpId="4"/>
      <p:bldP build="whole" bldLvl="1" animBg="1" rev="0" advAuto="0" spid="183" grpId="2"/>
      <p:bldP build="whole" bldLvl="1" animBg="1" rev="0" advAuto="0" spid="194" grpId="1"/>
      <p:bldP build="whole" bldLvl="1" animBg="1" rev="0" advAuto="0" spid="195" grpId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Degree Sequence/Average Degre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59459">
              <a:defRPr sz="10304"/>
            </a:lvl1pPr>
          </a:lstStyle>
          <a:p>
            <a:pPr/>
            <a:r>
              <a:t>Degree Sequence/Average Degree</a:t>
            </a:r>
          </a:p>
        </p:txBody>
      </p:sp>
      <p:grpSp>
        <p:nvGrpSpPr>
          <p:cNvPr id="207" name="Group"/>
          <p:cNvGrpSpPr/>
          <p:nvPr/>
        </p:nvGrpSpPr>
        <p:grpSpPr>
          <a:xfrm>
            <a:off x="13313463" y="3359625"/>
            <a:ext cx="10289080" cy="8953458"/>
            <a:chOff x="0" y="0"/>
            <a:chExt cx="10289078" cy="8953457"/>
          </a:xfrm>
        </p:grpSpPr>
        <p:sp>
          <p:nvSpPr>
            <p:cNvPr id="200" name="Line"/>
            <p:cNvSpPr/>
            <p:nvPr/>
          </p:nvSpPr>
          <p:spPr>
            <a:xfrm flipV="1">
              <a:off x="2547672" y="1635266"/>
              <a:ext cx="5281440" cy="5605818"/>
            </a:xfrm>
            <a:prstGeom prst="line">
              <a:avLst/>
            </a:prstGeom>
            <a:noFill/>
            <a:ln w="165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1" name="Line"/>
            <p:cNvSpPr/>
            <p:nvPr/>
          </p:nvSpPr>
          <p:spPr>
            <a:xfrm flipH="1" flipV="1">
              <a:off x="2430666" y="2055791"/>
              <a:ext cx="5515452" cy="4764767"/>
            </a:xfrm>
            <a:prstGeom prst="line">
              <a:avLst/>
            </a:prstGeom>
            <a:noFill/>
            <a:ln w="165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202" name="Line"/>
            <p:cNvSpPr/>
            <p:nvPr/>
          </p:nvSpPr>
          <p:spPr>
            <a:xfrm flipV="1">
              <a:off x="1601632" y="2864837"/>
              <a:ext cx="1" cy="3828026"/>
            </a:xfrm>
            <a:prstGeom prst="line">
              <a:avLst/>
            </a:prstGeom>
            <a:noFill/>
            <a:ln w="165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pic>
          <p:nvPicPr>
            <p:cNvPr id="203" name="naomi.jpg" descr="naomi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16665" y="6012505"/>
              <a:ext cx="2935639" cy="29356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4" name="laurissa.jpg" descr="laurissa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22011"/>
              <a:ext cx="2763676" cy="29356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5" name="mathieu.png" descr="mathieu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353441" y="5734041"/>
              <a:ext cx="2935638" cy="32194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6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666372" y="0"/>
              <a:ext cx="3232548" cy="32325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8" name="The degree sequence of a graph is the list of the vertex degrees for that graph (in decreasing order)"/>
          <p:cNvSpPr txBox="1"/>
          <p:nvPr/>
        </p:nvSpPr>
        <p:spPr>
          <a:xfrm>
            <a:off x="562244" y="2633149"/>
            <a:ext cx="12273306" cy="2848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 sz="6000"/>
            </a:pPr>
            <a:r>
              <a:t>The </a:t>
            </a:r>
            <a:r>
              <a:rPr b="1"/>
              <a:t>degree sequence</a:t>
            </a:r>
            <a:r>
              <a:t> of a graph is the list of the vertex degrees for that graph (in decreasing order)</a:t>
            </a:r>
          </a:p>
        </p:txBody>
      </p:sp>
      <p:sp>
        <p:nvSpPr>
          <p:cNvPr id="209" name="e.g. 2, 2, 1, 1"/>
          <p:cNvSpPr txBox="1"/>
          <p:nvPr/>
        </p:nvSpPr>
        <p:spPr>
          <a:xfrm>
            <a:off x="916506" y="5635232"/>
            <a:ext cx="11564781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6000"/>
            </a:lvl1pPr>
          </a:lstStyle>
          <a:p>
            <a:pPr/>
            <a:r>
              <a:t>e.g. 2, 2, 1, 1</a:t>
            </a:r>
          </a:p>
        </p:txBody>
      </p:sp>
      <p:sp>
        <p:nvSpPr>
          <p:cNvPr id="210" name="The average degree of a graph &lt;k&gt; is the mean of the node degrees"/>
          <p:cNvSpPr txBox="1"/>
          <p:nvPr/>
        </p:nvSpPr>
        <p:spPr>
          <a:xfrm>
            <a:off x="562244" y="7240314"/>
            <a:ext cx="12873143" cy="1934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 sz="6000"/>
            </a:pPr>
            <a:r>
              <a:t>The </a:t>
            </a:r>
            <a:r>
              <a:rPr b="1"/>
              <a:t>average degree </a:t>
            </a:r>
            <a:r>
              <a:t>of a graph</a:t>
            </a:r>
            <a:r>
              <a:rPr b="1"/>
              <a:t> &lt;k&gt;</a:t>
            </a:r>
            <a:r>
              <a:t> is the mean of the node degrees</a:t>
            </a:r>
          </a:p>
        </p:txBody>
      </p:sp>
      <p:sp>
        <p:nvSpPr>
          <p:cNvPr id="211" name="e.g. &lt;k&gt; = (2 + 2 + 1 + 1)/4 = 1.5"/>
          <p:cNvSpPr txBox="1"/>
          <p:nvPr/>
        </p:nvSpPr>
        <p:spPr>
          <a:xfrm>
            <a:off x="1216425" y="9410778"/>
            <a:ext cx="11564781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6000"/>
            </a:lvl1pPr>
          </a:lstStyle>
          <a:p>
            <a:pPr/>
            <a:r>
              <a:t>e.g. &lt;k&gt; = (2 + 2 + 1 + 1)/4 = 1.5</a:t>
            </a:r>
          </a:p>
        </p:txBody>
      </p:sp>
      <p:sp>
        <p:nvSpPr>
          <p:cNvPr id="212" name="(also equal to 2*|edges|/|nodes|… why?)"/>
          <p:cNvSpPr txBox="1"/>
          <p:nvPr/>
        </p:nvSpPr>
        <p:spPr>
          <a:xfrm>
            <a:off x="1337544" y="10933079"/>
            <a:ext cx="11322542" cy="190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6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(also equal to 2*|edges|/|nodes|… why?)</a:t>
            </a:r>
          </a:p>
        </p:txBody>
      </p:sp>
      <p:sp>
        <p:nvSpPr>
          <p:cNvPr id="213" name="Slide Number"/>
          <p:cNvSpPr txBox="1"/>
          <p:nvPr>
            <p:ph type="sldNum" sz="quarter" idx="4294967295"/>
          </p:nvPr>
        </p:nvSpPr>
        <p:spPr>
          <a:xfrm>
            <a:off x="12043765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0" grpId="2"/>
      <p:bldP build="whole" bldLvl="1" animBg="1" rev="0" advAuto="0" spid="209" grpId="1"/>
      <p:bldP build="whole" bldLvl="1" animBg="1" rev="0" advAuto="0" spid="211" grpId="3"/>
      <p:bldP build="whole" bldLvl="1" animBg="1" rev="0" advAuto="0" spid="212" grpId="4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